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sldIdLst>
    <p:sldId id="256" r:id="rId3"/>
    <p:sldId id="264" r:id="rId4"/>
    <p:sldId id="265" r:id="rId5"/>
    <p:sldId id="257" r:id="rId6"/>
    <p:sldId id="258" r:id="rId7"/>
    <p:sldId id="266" r:id="rId8"/>
    <p:sldId id="267" r:id="rId9"/>
    <p:sldId id="270" r:id="rId10"/>
    <p:sldId id="274" r:id="rId11"/>
    <p:sldId id="268" r:id="rId12"/>
    <p:sldId id="269" r:id="rId13"/>
    <p:sldId id="260" r:id="rId14"/>
    <p:sldId id="272" r:id="rId15"/>
    <p:sldId id="273" r:id="rId16"/>
    <p:sldId id="271" r:id="rId17"/>
    <p:sldId id="275" r:id="rId18"/>
    <p:sldId id="276" r:id="rId19"/>
    <p:sldId id="277" r:id="rId20"/>
    <p:sldId id="278" r:id="rId21"/>
    <p:sldId id="262" r:id="rId22"/>
    <p:sldId id="279" r:id="rId23"/>
    <p:sldId id="281" r:id="rId24"/>
    <p:sldId id="283" r:id="rId25"/>
    <p:sldId id="280"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A5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8" d="100"/>
          <a:sy n="118" d="100"/>
        </p:scale>
        <p:origin x="25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lstStyle>
            <a:lvl1pPr algn="ctr">
              <a:defRPr sz="6000">
                <a:solidFill>
                  <a:srgbClr val="33333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chor="ctr"/>
          <a:lstStyle>
            <a:lvl1pPr marL="0" indent="0" algn="ctr">
              <a:buNone/>
              <a:defRPr sz="2400">
                <a:solidFill>
                  <a:srgbClr val="33333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7" name="Picture 2" descr="http://www.udem.edu.mx/Esp/Sala-de-Prensa/PublishingImages/logo/RGB/Pleca-UDEM-A-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5257800"/>
            <a:ext cx="3200400" cy="1600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57200"/>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9977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2A5CF-93F2-4A71-A8BD-EBD170B0CE37}"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149691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229900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946418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MX"/>
          </a:p>
        </p:txBody>
      </p:sp>
      <p:sp>
        <p:nvSpPr>
          <p:cNvPr id="4" name="Date Placeholder 3"/>
          <p:cNvSpPr>
            <a:spLocks noGrp="1"/>
          </p:cNvSpPr>
          <p:nvPr>
            <p:ph type="dt" sz="half" idx="10"/>
          </p:nvPr>
        </p:nvSpPr>
        <p:spPr/>
        <p:txBody>
          <a:bodyPr/>
          <a:lstStyle/>
          <a:p>
            <a:fld id="{DBCA2557-8A3E-4C1E-B14A-24255C1CEFB0}" type="datetimeFigureOut">
              <a:rPr lang="es-MX" smtClean="0"/>
              <a:t>27/08/2023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83F503F-EBED-4820-A97D-B1DCBF84287E}" type="slidenum">
              <a:rPr lang="es-MX" smtClean="0"/>
              <a:t>‹#›</a:t>
            </a:fld>
            <a:endParaRPr lang="es-MX"/>
          </a:p>
        </p:txBody>
      </p:sp>
    </p:spTree>
    <p:extLst>
      <p:ext uri="{BB962C8B-B14F-4D97-AF65-F5344CB8AC3E}">
        <p14:creationId xmlns:p14="http://schemas.microsoft.com/office/powerpoint/2010/main" val="139292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DBCA2557-8A3E-4C1E-B14A-24255C1CEFB0}" type="datetimeFigureOut">
              <a:rPr lang="es-MX" smtClean="0"/>
              <a:t>27/08/2023</a:t>
            </a:fld>
            <a:endParaRPr lang="es-MX"/>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F503F-EBED-4820-A97D-B1DCBF84287E}" type="slidenum">
              <a:rPr lang="es-MX" smtClean="0"/>
              <a:t>‹#›</a:t>
            </a:fld>
            <a:endParaRPr lang="es-MX"/>
          </a:p>
        </p:txBody>
      </p:sp>
    </p:spTree>
    <p:extLst>
      <p:ext uri="{BB962C8B-B14F-4D97-AF65-F5344CB8AC3E}">
        <p14:creationId xmlns:p14="http://schemas.microsoft.com/office/powerpoint/2010/main" val="416525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3414874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Date Placeholder 4"/>
          <p:cNvSpPr>
            <a:spLocks noGrp="1"/>
          </p:cNvSpPr>
          <p:nvPr>
            <p:ph type="dt" sz="half" idx="10"/>
          </p:nvPr>
        </p:nvSpPr>
        <p:spPr/>
        <p:txBody>
          <a:bodyPr/>
          <a:lstStyle/>
          <a:p>
            <a:fld id="{DBCA2557-8A3E-4C1E-B14A-24255C1CEFB0}" type="datetimeFigureOut">
              <a:rPr lang="es-MX" smtClean="0"/>
              <a:t>27/08/2023</a:t>
            </a:fld>
            <a:endParaRPr lang="es-MX"/>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F503F-EBED-4820-A97D-B1DCBF84287E}" type="slidenum">
              <a:rPr lang="es-MX" smtClean="0"/>
              <a:t>‹#›</a:t>
            </a:fld>
            <a:endParaRPr lang="es-MX"/>
          </a:p>
        </p:txBody>
      </p:sp>
    </p:spTree>
    <p:extLst>
      <p:ext uri="{BB962C8B-B14F-4D97-AF65-F5344CB8AC3E}">
        <p14:creationId xmlns:p14="http://schemas.microsoft.com/office/powerpoint/2010/main" val="3245539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7" name="Date Placeholder 6"/>
          <p:cNvSpPr>
            <a:spLocks noGrp="1"/>
          </p:cNvSpPr>
          <p:nvPr>
            <p:ph type="dt" sz="half" idx="10"/>
          </p:nvPr>
        </p:nvSpPr>
        <p:spPr/>
        <p:txBody>
          <a:bodyPr/>
          <a:lstStyle/>
          <a:p>
            <a:fld id="{9912A5CF-93F2-4A71-A8BD-EBD170B0CE37}" type="datetimeFigureOut">
              <a:rPr lang="en-US" smtClean="0"/>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637871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Date Placeholder 2"/>
          <p:cNvSpPr>
            <a:spLocks noGrp="1"/>
          </p:cNvSpPr>
          <p:nvPr>
            <p:ph type="dt" sz="half" idx="10"/>
          </p:nvPr>
        </p:nvSpPr>
        <p:spPr/>
        <p:txBody>
          <a:bodyPr/>
          <a:lstStyle/>
          <a:p>
            <a:fld id="{DBCA2557-8A3E-4C1E-B14A-24255C1CEFB0}" type="datetimeFigureOut">
              <a:rPr lang="es-MX" smtClean="0"/>
              <a:t>27/08/2023</a:t>
            </a:fld>
            <a:endParaRPr lang="es-MX"/>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3F503F-EBED-4820-A97D-B1DCBF84287E}" type="slidenum">
              <a:rPr lang="es-MX" smtClean="0"/>
              <a:t>‹#›</a:t>
            </a:fld>
            <a:endParaRPr lang="es-MX"/>
          </a:p>
        </p:txBody>
      </p:sp>
    </p:spTree>
    <p:extLst>
      <p:ext uri="{BB962C8B-B14F-4D97-AF65-F5344CB8AC3E}">
        <p14:creationId xmlns:p14="http://schemas.microsoft.com/office/powerpoint/2010/main" val="1040377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CA2557-8A3E-4C1E-B14A-24255C1CEFB0}" type="datetimeFigureOut">
              <a:rPr lang="es-MX" smtClean="0"/>
              <a:t>27/08/2023</a:t>
            </a:fld>
            <a:endParaRPr lang="es-MX"/>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3F503F-EBED-4820-A97D-B1DCBF84287E}" type="slidenum">
              <a:rPr lang="es-MX" smtClean="0"/>
              <a:t>‹#›</a:t>
            </a:fld>
            <a:endParaRPr lang="es-MX"/>
          </a:p>
        </p:txBody>
      </p:sp>
    </p:spTree>
    <p:extLst>
      <p:ext uri="{BB962C8B-B14F-4D97-AF65-F5344CB8AC3E}">
        <p14:creationId xmlns:p14="http://schemas.microsoft.com/office/powerpoint/2010/main" val="291931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rgbClr val="333333"/>
          </a:solidFill>
        </p:spPr>
        <p:txBody>
          <a:bodyPr/>
          <a:lstStyle>
            <a:lvl1pPr>
              <a:defRPr>
                <a:solidFill>
                  <a:srgbClr val="FFF50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838199" y="6400798"/>
            <a:ext cx="10515599" cy="457201"/>
          </a:xfrm>
        </p:spPr>
        <p:txBody>
          <a:bodyPr/>
          <a:lstStyle>
            <a:lvl1pPr algn="just">
              <a:defRPr/>
            </a:lvl1pPr>
          </a:lstStyle>
          <a:p>
            <a:endParaRPr lang="en-US"/>
          </a:p>
        </p:txBody>
      </p:sp>
      <p:sp>
        <p:nvSpPr>
          <p:cNvPr id="4" name="TextBox 3"/>
          <p:cNvSpPr txBox="1"/>
          <p:nvPr/>
        </p:nvSpPr>
        <p:spPr>
          <a:xfrm>
            <a:off x="11353797" y="6400797"/>
            <a:ext cx="838199" cy="457202"/>
          </a:xfrm>
          <a:prstGeom prst="rect">
            <a:avLst/>
          </a:prstGeom>
          <a:noFill/>
        </p:spPr>
        <p:txBody>
          <a:bodyPr wrap="square" rtlCol="0" anchor="ctr">
            <a:noAutofit/>
          </a:bodyPr>
          <a:lstStyle/>
          <a:p>
            <a:pPr algn="ctr"/>
            <a:fld id="{B6B27CAF-3EE2-4CD3-9E2C-8B9057997B85}" type="slidenum">
              <a:rPr lang="en-US" sz="1200" smtClean="0">
                <a:solidFill>
                  <a:schemeClr val="bg1">
                    <a:lumMod val="50000"/>
                  </a:schemeClr>
                </a:solidFill>
              </a:rPr>
              <a:pPr algn="ctr"/>
              <a:t>‹#›</a:t>
            </a:fld>
            <a:endParaRPr lang="en-US" sz="1200" dirty="0">
              <a:solidFill>
                <a:schemeClr val="bg1">
                  <a:lumMod val="50000"/>
                </a:schemeClr>
              </a:solidFill>
            </a:endParaRPr>
          </a:p>
        </p:txBody>
      </p:sp>
    </p:spTree>
    <p:extLst>
      <p:ext uri="{BB962C8B-B14F-4D97-AF65-F5344CB8AC3E}">
        <p14:creationId xmlns:p14="http://schemas.microsoft.com/office/powerpoint/2010/main" val="33078415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2A5CF-93F2-4A71-A8BD-EBD170B0CE37}"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3483305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2A5CF-93F2-4A71-A8BD-EBD170B0CE37}"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2300259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4248184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3023611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1709738"/>
            <a:ext cx="10515600" cy="2852737"/>
          </a:xfrm>
        </p:spPr>
        <p:txBody>
          <a:bodyPr anchor="b"/>
          <a:lstStyle>
            <a:lvl1pPr>
              <a:defRPr sz="6000">
                <a:solidFill>
                  <a:srgbClr val="333333"/>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33333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2A5CF-93F2-4A71-A8BD-EBD170B0CE37}" type="datetimeFigureOut">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938B28-0625-4D08-92EB-349F195259A7}" type="slidenum">
              <a:rPr lang="en-US" smtClean="0"/>
              <a:t>‹#›</a:t>
            </a:fld>
            <a:endParaRPr lang="en-US"/>
          </a:p>
        </p:txBody>
      </p:sp>
      <p:pic>
        <p:nvPicPr>
          <p:cNvPr id="7" name="Picture 2" descr="http://www.udem.edu.mx/Esp/Sala-de-Prensa/PublishingImages/logo/RGB/Pleca-UDEM-A-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0" y="0"/>
            <a:ext cx="3365500" cy="168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39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rgbClr val="333333"/>
          </a:solidFill>
        </p:spPr>
        <p:txBody>
          <a:bodyPr/>
          <a:lstStyle>
            <a:lvl1pPr>
              <a:defRPr>
                <a:solidFill>
                  <a:srgbClr val="FFF5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p:nvSpPr>
        <p:spPr>
          <a:xfrm>
            <a:off x="11353797" y="6400797"/>
            <a:ext cx="838199" cy="457202"/>
          </a:xfrm>
          <a:prstGeom prst="rect">
            <a:avLst/>
          </a:prstGeom>
          <a:noFill/>
        </p:spPr>
        <p:txBody>
          <a:bodyPr wrap="square" rtlCol="0" anchor="ctr">
            <a:noAutofit/>
          </a:bodyPr>
          <a:lstStyle/>
          <a:p>
            <a:pPr algn="ctr"/>
            <a:fld id="{B6B27CAF-3EE2-4CD3-9E2C-8B9057997B85}" type="slidenum">
              <a:rPr lang="en-US" sz="1200" smtClean="0">
                <a:solidFill>
                  <a:schemeClr val="bg1">
                    <a:lumMod val="50000"/>
                  </a:schemeClr>
                </a:solidFill>
              </a:rPr>
              <a:pPr algn="ctr"/>
              <a:t>‹#›</a:t>
            </a:fld>
            <a:endParaRPr lang="en-US" sz="1200" dirty="0">
              <a:solidFill>
                <a:schemeClr val="bg1">
                  <a:lumMod val="50000"/>
                </a:schemeClr>
              </a:solidFill>
            </a:endParaRPr>
          </a:p>
        </p:txBody>
      </p:sp>
      <p:sp>
        <p:nvSpPr>
          <p:cNvPr id="13" name="Footer Placeholder 4"/>
          <p:cNvSpPr>
            <a:spLocks noGrp="1"/>
          </p:cNvSpPr>
          <p:nvPr>
            <p:ph type="ftr" sz="quarter" idx="11"/>
          </p:nvPr>
        </p:nvSpPr>
        <p:spPr>
          <a:xfrm>
            <a:off x="838199" y="6400798"/>
            <a:ext cx="10515599" cy="457201"/>
          </a:xfrm>
        </p:spPr>
        <p:txBody>
          <a:bodyPr/>
          <a:lstStyle>
            <a:lvl1pPr algn="just">
              <a:defRPr/>
            </a:lvl1pPr>
          </a:lstStyle>
          <a:p>
            <a:endParaRPr lang="en-US"/>
          </a:p>
        </p:txBody>
      </p:sp>
    </p:spTree>
    <p:extLst>
      <p:ext uri="{BB962C8B-B14F-4D97-AF65-F5344CB8AC3E}">
        <p14:creationId xmlns:p14="http://schemas.microsoft.com/office/powerpoint/2010/main" val="199521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10" name="Rectangle 9"/>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rgbClr val="333333"/>
          </a:solidFill>
        </p:spPr>
        <p:txBody>
          <a:bodyPr/>
          <a:lstStyle>
            <a:lvl1pPr>
              <a:defRPr>
                <a:solidFill>
                  <a:srgbClr val="FFF5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199" y="1825624"/>
            <a:ext cx="10515597" cy="2160000"/>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38199" y="4120560"/>
            <a:ext cx="10515601" cy="2056402"/>
          </a:xfrm>
        </p:spPr>
        <p:txBody>
          <a:bodyPr/>
          <a:lstStyle>
            <a:lvl1pPr>
              <a:defRPr>
                <a:solidFill>
                  <a:srgbClr val="333333"/>
                </a:solidFill>
              </a:defRPr>
            </a:lvl1pPr>
            <a:lvl2pPr>
              <a:defRPr>
                <a:solidFill>
                  <a:srgbClr val="333333"/>
                </a:solidFill>
              </a:defRPr>
            </a:lvl2pPr>
            <a:lvl3pPr>
              <a:defRPr>
                <a:solidFill>
                  <a:srgbClr val="333333"/>
                </a:solidFill>
              </a:defRPr>
            </a:lvl3pPr>
            <a:lvl4pPr>
              <a:defRPr>
                <a:solidFill>
                  <a:srgbClr val="333333"/>
                </a:solidFill>
              </a:defRPr>
            </a:lvl4pPr>
            <a:lvl5pPr>
              <a:defRPr>
                <a:solidFill>
                  <a:srgbClr val="33333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p:nvSpPr>
        <p:spPr>
          <a:xfrm>
            <a:off x="11353797" y="6400797"/>
            <a:ext cx="838199" cy="457202"/>
          </a:xfrm>
          <a:prstGeom prst="rect">
            <a:avLst/>
          </a:prstGeom>
          <a:noFill/>
        </p:spPr>
        <p:txBody>
          <a:bodyPr wrap="square" rtlCol="0" anchor="ctr">
            <a:noAutofit/>
          </a:bodyPr>
          <a:lstStyle/>
          <a:p>
            <a:pPr algn="ctr"/>
            <a:fld id="{B6B27CAF-3EE2-4CD3-9E2C-8B9057997B85}" type="slidenum">
              <a:rPr lang="en-US" sz="1200" smtClean="0">
                <a:solidFill>
                  <a:schemeClr val="bg1">
                    <a:lumMod val="50000"/>
                  </a:schemeClr>
                </a:solidFill>
              </a:rPr>
              <a:pPr algn="ctr"/>
              <a:t>‹#›</a:t>
            </a:fld>
            <a:endParaRPr lang="en-US" sz="1200" dirty="0">
              <a:solidFill>
                <a:schemeClr val="bg1">
                  <a:lumMod val="50000"/>
                </a:schemeClr>
              </a:solidFill>
            </a:endParaRPr>
          </a:p>
        </p:txBody>
      </p:sp>
      <p:sp>
        <p:nvSpPr>
          <p:cNvPr id="13" name="Footer Placeholder 4"/>
          <p:cNvSpPr>
            <a:spLocks noGrp="1"/>
          </p:cNvSpPr>
          <p:nvPr>
            <p:ph type="ftr" sz="quarter" idx="11"/>
          </p:nvPr>
        </p:nvSpPr>
        <p:spPr>
          <a:xfrm>
            <a:off x="838199" y="6400798"/>
            <a:ext cx="10515599" cy="457201"/>
          </a:xfrm>
        </p:spPr>
        <p:txBody>
          <a:bodyPr/>
          <a:lstStyle>
            <a:lvl1pPr algn="just">
              <a:defRPr/>
            </a:lvl1pPr>
          </a:lstStyle>
          <a:p>
            <a:endParaRPr lang="en-US"/>
          </a:p>
        </p:txBody>
      </p:sp>
    </p:spTree>
    <p:extLst>
      <p:ext uri="{BB962C8B-B14F-4D97-AF65-F5344CB8AC3E}">
        <p14:creationId xmlns:p14="http://schemas.microsoft.com/office/powerpoint/2010/main" val="428711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12A5CF-93F2-4A71-A8BD-EBD170B0CE37}" type="datetimeFigureOut">
              <a:rPr lang="en-US" smtClean="0"/>
              <a:t>8/27/2023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4162979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rgbClr val="333333"/>
          </a:solidFill>
        </p:spPr>
        <p:txBody>
          <a:bodyPr/>
          <a:lstStyle>
            <a:lvl1pPr>
              <a:defRPr>
                <a:solidFill>
                  <a:srgbClr val="FFF500"/>
                </a:solidFill>
              </a:defRPr>
            </a:lvl1pPr>
          </a:lstStyle>
          <a:p>
            <a:r>
              <a:rPr lang="en-US" smtClean="0"/>
              <a:t>Click to edit Master title style</a:t>
            </a:r>
            <a:endParaRPr lang="en-US" dirty="0"/>
          </a:p>
        </p:txBody>
      </p:sp>
      <p:sp>
        <p:nvSpPr>
          <p:cNvPr id="9" name="Footer Placeholder 4"/>
          <p:cNvSpPr>
            <a:spLocks noGrp="1"/>
          </p:cNvSpPr>
          <p:nvPr>
            <p:ph type="ftr" sz="quarter" idx="11"/>
          </p:nvPr>
        </p:nvSpPr>
        <p:spPr>
          <a:xfrm>
            <a:off x="838199" y="6400798"/>
            <a:ext cx="10515599" cy="457201"/>
          </a:xfrm>
        </p:spPr>
        <p:txBody>
          <a:bodyPr/>
          <a:lstStyle>
            <a:lvl1pPr algn="just">
              <a:defRPr/>
            </a:lvl1pPr>
          </a:lstStyle>
          <a:p>
            <a:endParaRPr lang="en-US"/>
          </a:p>
        </p:txBody>
      </p:sp>
      <p:sp>
        <p:nvSpPr>
          <p:cNvPr id="10" name="TextBox 9"/>
          <p:cNvSpPr txBox="1"/>
          <p:nvPr/>
        </p:nvSpPr>
        <p:spPr>
          <a:xfrm>
            <a:off x="11353797" y="6400797"/>
            <a:ext cx="838199" cy="457202"/>
          </a:xfrm>
          <a:prstGeom prst="rect">
            <a:avLst/>
          </a:prstGeom>
          <a:noFill/>
        </p:spPr>
        <p:txBody>
          <a:bodyPr wrap="square" rtlCol="0" anchor="ctr">
            <a:noAutofit/>
          </a:bodyPr>
          <a:lstStyle/>
          <a:p>
            <a:pPr algn="ctr"/>
            <a:fld id="{B6B27CAF-3EE2-4CD3-9E2C-8B9057997B85}" type="slidenum">
              <a:rPr lang="en-US" sz="1200" smtClean="0">
                <a:solidFill>
                  <a:schemeClr val="bg1">
                    <a:lumMod val="50000"/>
                  </a:schemeClr>
                </a:solidFill>
              </a:rPr>
              <a:pPr algn="ctr"/>
              <a:t>‹#›</a:t>
            </a:fld>
            <a:endParaRPr lang="en-US" sz="1200" dirty="0">
              <a:solidFill>
                <a:schemeClr val="bg1">
                  <a:lumMod val="50000"/>
                </a:schemeClr>
              </a:solidFill>
            </a:endParaRPr>
          </a:p>
        </p:txBody>
      </p:sp>
    </p:spTree>
    <p:extLst>
      <p:ext uri="{BB962C8B-B14F-4D97-AF65-F5344CB8AC3E}">
        <p14:creationId xmlns:p14="http://schemas.microsoft.com/office/powerpoint/2010/main" val="1718791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400800"/>
            <a:ext cx="12192000" cy="457200"/>
          </a:xfrm>
          <a:prstGeom prst="rect">
            <a:avLst/>
          </a:prstGeom>
          <a:solidFill>
            <a:srgbClr val="FFF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6174582"/>
            <a:ext cx="12192000" cy="2286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353797" y="6400797"/>
            <a:ext cx="838199" cy="457202"/>
          </a:xfrm>
          <a:prstGeom prst="rect">
            <a:avLst/>
          </a:prstGeom>
          <a:noFill/>
        </p:spPr>
        <p:txBody>
          <a:bodyPr wrap="square" rtlCol="0" anchor="ctr">
            <a:noAutofit/>
          </a:bodyPr>
          <a:lstStyle/>
          <a:p>
            <a:pPr algn="ctr"/>
            <a:fld id="{B6B27CAF-3EE2-4CD3-9E2C-8B9057997B85}" type="slidenum">
              <a:rPr lang="en-US" sz="1200" smtClean="0">
                <a:solidFill>
                  <a:schemeClr val="bg1">
                    <a:lumMod val="50000"/>
                  </a:schemeClr>
                </a:solidFill>
              </a:rPr>
              <a:pPr algn="ctr"/>
              <a:t>‹#›</a:t>
            </a:fld>
            <a:endParaRPr lang="en-US" sz="1200" dirty="0">
              <a:solidFill>
                <a:schemeClr val="bg1">
                  <a:lumMod val="50000"/>
                </a:schemeClr>
              </a:solidFill>
            </a:endParaRPr>
          </a:p>
        </p:txBody>
      </p:sp>
      <p:sp>
        <p:nvSpPr>
          <p:cNvPr id="8" name="Footer Placeholder 4"/>
          <p:cNvSpPr>
            <a:spLocks noGrp="1"/>
          </p:cNvSpPr>
          <p:nvPr>
            <p:ph type="ftr" sz="quarter" idx="11"/>
          </p:nvPr>
        </p:nvSpPr>
        <p:spPr>
          <a:xfrm>
            <a:off x="838199" y="6400798"/>
            <a:ext cx="10515599" cy="457201"/>
          </a:xfrm>
        </p:spPr>
        <p:txBody>
          <a:bodyPr/>
          <a:lstStyle>
            <a:lvl1pPr algn="just">
              <a:defRPr/>
            </a:lvl1pPr>
          </a:lstStyle>
          <a:p>
            <a:endParaRPr lang="en-US"/>
          </a:p>
        </p:txBody>
      </p:sp>
    </p:spTree>
    <p:extLst>
      <p:ext uri="{BB962C8B-B14F-4D97-AF65-F5344CB8AC3E}">
        <p14:creationId xmlns:p14="http://schemas.microsoft.com/office/powerpoint/2010/main" val="379885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12A5CF-93F2-4A71-A8BD-EBD170B0CE37}" type="datetimeFigureOut">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938B28-0625-4D08-92EB-349F195259A7}" type="slidenum">
              <a:rPr lang="en-US" smtClean="0"/>
              <a:t>‹#›</a:t>
            </a:fld>
            <a:endParaRPr lang="en-US"/>
          </a:p>
        </p:txBody>
      </p:sp>
    </p:spTree>
    <p:extLst>
      <p:ext uri="{BB962C8B-B14F-4D97-AF65-F5344CB8AC3E}">
        <p14:creationId xmlns:p14="http://schemas.microsoft.com/office/powerpoint/2010/main" val="3963166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2A5CF-93F2-4A71-A8BD-EBD170B0CE37}" type="datetimeFigureOut">
              <a:rPr lang="en-US" smtClean="0"/>
              <a:t>8/27/2023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38B28-0625-4D08-92EB-349F195259A7}" type="slidenum">
              <a:rPr lang="en-US" smtClean="0"/>
              <a:t>‹#›</a:t>
            </a:fld>
            <a:endParaRPr lang="en-US"/>
          </a:p>
        </p:txBody>
      </p:sp>
    </p:spTree>
    <p:extLst>
      <p:ext uri="{BB962C8B-B14F-4D97-AF65-F5344CB8AC3E}">
        <p14:creationId xmlns:p14="http://schemas.microsoft.com/office/powerpoint/2010/main" val="1659807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MX"/>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12A5CF-93F2-4A71-A8BD-EBD170B0CE37}" type="datetimeFigureOut">
              <a:rPr lang="en-US" smtClean="0"/>
              <a:t>8/27/2023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38B28-0625-4D08-92EB-349F195259A7}" type="slidenum">
              <a:rPr lang="en-US" smtClean="0"/>
              <a:t>‹#›</a:t>
            </a:fld>
            <a:endParaRPr lang="en-US"/>
          </a:p>
        </p:txBody>
      </p:sp>
    </p:spTree>
    <p:extLst>
      <p:ext uri="{BB962C8B-B14F-4D97-AF65-F5344CB8AC3E}">
        <p14:creationId xmlns:p14="http://schemas.microsoft.com/office/powerpoint/2010/main" val="86734341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tiff"/><Relationship Id="rId1" Type="http://schemas.openxmlformats.org/officeDocument/2006/relationships/slideLayout" Target="../slideLayouts/slideLayout4.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tiff"/><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tiff"/><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A50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5" name="Title 1"/>
          <p:cNvSpPr>
            <a:spLocks noGrp="1"/>
          </p:cNvSpPr>
          <p:nvPr>
            <p:ph type="ctrTitle"/>
          </p:nvPr>
        </p:nvSpPr>
        <p:spPr>
          <a:xfrm>
            <a:off x="0" y="0"/>
            <a:ext cx="2873829" cy="1362269"/>
          </a:xfrm>
          <a:solidFill>
            <a:schemeClr val="bg1">
              <a:lumMod val="85000"/>
              <a:alpha val="50000"/>
            </a:schemeClr>
          </a:solidFill>
        </p:spPr>
        <p:txBody>
          <a:bodyPr anchor="ctr">
            <a:noAutofit/>
          </a:bodyPr>
          <a:lstStyle/>
          <a:p>
            <a:r>
              <a:rPr lang="es-MX" sz="5000" b="1" dirty="0" smtClean="0">
                <a:solidFill>
                  <a:schemeClr val="accent6">
                    <a:lumMod val="50000"/>
                  </a:schemeClr>
                </a:solidFill>
              </a:rPr>
              <a:t>Regresión no lineal</a:t>
            </a:r>
            <a:endParaRPr lang="es-MX" sz="5000" b="1" dirty="0">
              <a:solidFill>
                <a:schemeClr val="accent6">
                  <a:lumMod val="50000"/>
                </a:schemeClr>
              </a:solidFill>
            </a:endParaRPr>
          </a:p>
        </p:txBody>
      </p:sp>
      <p:sp>
        <p:nvSpPr>
          <p:cNvPr id="7" name="Subtitle 2"/>
          <p:cNvSpPr>
            <a:spLocks noGrp="1"/>
          </p:cNvSpPr>
          <p:nvPr>
            <p:ph type="subTitle" idx="1"/>
          </p:nvPr>
        </p:nvSpPr>
        <p:spPr>
          <a:xfrm>
            <a:off x="9405257" y="6065655"/>
            <a:ext cx="2786743" cy="792345"/>
          </a:xfrm>
          <a:solidFill>
            <a:schemeClr val="bg1">
              <a:lumMod val="85000"/>
              <a:alpha val="50000"/>
            </a:schemeClr>
          </a:solidFill>
        </p:spPr>
        <p:txBody>
          <a:bodyPr anchor="ctr">
            <a:normAutofit fontScale="70000" lnSpcReduction="20000"/>
          </a:bodyPr>
          <a:lstStyle/>
          <a:p>
            <a:pPr algn="l">
              <a:lnSpc>
                <a:spcPct val="100000"/>
              </a:lnSpc>
              <a:spcBef>
                <a:spcPts val="600"/>
              </a:spcBef>
            </a:pPr>
            <a:r>
              <a:rPr lang="es-MX" b="1" dirty="0" smtClean="0">
                <a:solidFill>
                  <a:schemeClr val="accent6">
                    <a:lumMod val="50000"/>
                  </a:schemeClr>
                </a:solidFill>
              </a:rPr>
              <a:t>Dr. Antonio Martínez Torteya</a:t>
            </a:r>
          </a:p>
          <a:p>
            <a:pPr algn="l">
              <a:lnSpc>
                <a:spcPct val="100000"/>
              </a:lnSpc>
              <a:spcBef>
                <a:spcPts val="600"/>
              </a:spcBef>
            </a:pPr>
            <a:r>
              <a:rPr lang="es-MX" sz="2300" b="1" dirty="0" smtClean="0">
                <a:solidFill>
                  <a:schemeClr val="accent6">
                    <a:lumMod val="50000"/>
                  </a:schemeClr>
                </a:solidFill>
              </a:rPr>
              <a:t>antonio.martinez@udem.edu</a:t>
            </a:r>
            <a:endParaRPr lang="es-MX" sz="2300" b="1" dirty="0">
              <a:solidFill>
                <a:schemeClr val="accent6">
                  <a:lumMod val="50000"/>
                </a:schemeClr>
              </a:solidFill>
            </a:endParaRPr>
          </a:p>
        </p:txBody>
      </p:sp>
      <p:sp>
        <p:nvSpPr>
          <p:cNvPr id="8" name="TextBox 7"/>
          <p:cNvSpPr txBox="1"/>
          <p:nvPr/>
        </p:nvSpPr>
        <p:spPr>
          <a:xfrm rot="16200000">
            <a:off x="-1036472" y="5513753"/>
            <a:ext cx="2380716" cy="307777"/>
          </a:xfrm>
          <a:prstGeom prst="rect">
            <a:avLst/>
          </a:prstGeom>
          <a:noFill/>
        </p:spPr>
        <p:txBody>
          <a:bodyPr wrap="none" rtlCol="0">
            <a:spAutoFit/>
          </a:bodyPr>
          <a:lstStyle/>
          <a:p>
            <a:r>
              <a:rPr lang="es-MX" sz="1400" dirty="0" smtClean="0">
                <a:solidFill>
                  <a:schemeClr val="accent6">
                    <a:lumMod val="50000"/>
                  </a:schemeClr>
                </a:solidFill>
              </a:rPr>
              <a:t>Imagen creada usando DALL-E</a:t>
            </a:r>
            <a:endParaRPr lang="es-MX" sz="1400" dirty="0">
              <a:solidFill>
                <a:schemeClr val="accent6">
                  <a:lumMod val="50000"/>
                </a:schemeClr>
              </a:solidFill>
            </a:endParaRPr>
          </a:p>
        </p:txBody>
      </p:sp>
    </p:spTree>
    <p:extLst>
      <p:ext uri="{BB962C8B-B14F-4D97-AF65-F5344CB8AC3E}">
        <p14:creationId xmlns:p14="http://schemas.microsoft.com/office/powerpoint/2010/main" val="2131068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
        <p:nvSpPr>
          <p:cNvPr id="2" name="Title 1"/>
          <p:cNvSpPr>
            <a:spLocks noGrp="1"/>
          </p:cNvSpPr>
          <p:nvPr>
            <p:ph type="title"/>
          </p:nvPr>
        </p:nvSpPr>
        <p:spPr/>
        <p:txBody>
          <a:bodyPr/>
          <a:lstStyle/>
          <a:p>
            <a:r>
              <a:rPr lang="es-MX" dirty="0" smtClean="0"/>
              <a:t>Regresión </a:t>
            </a:r>
            <a:r>
              <a:rPr lang="es-MX" dirty="0" err="1" smtClean="0"/>
              <a:t>polinomial</a:t>
            </a:r>
            <a:r>
              <a:rPr lang="es-MX" dirty="0" smtClean="0"/>
              <a:t> de orden elevado</a:t>
            </a:r>
            <a:endParaRPr lang="es-MX" dirty="0"/>
          </a:p>
        </p:txBody>
      </p:sp>
    </p:spTree>
    <p:extLst>
      <p:ext uri="{BB962C8B-B14F-4D97-AF65-F5344CB8AC3E}">
        <p14:creationId xmlns:p14="http://schemas.microsoft.com/office/powerpoint/2010/main" val="3600664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¿Otras ideas?</a:t>
            </a:r>
            <a:endParaRPr lang="es-MX"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080" y="1824563"/>
            <a:ext cx="8707258" cy="435240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6486"/>
          <a:stretch/>
        </p:blipFill>
        <p:spPr>
          <a:xfrm>
            <a:off x="1740080" y="1824563"/>
            <a:ext cx="5530296" cy="43524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719"/>
          <a:stretch/>
        </p:blipFill>
        <p:spPr>
          <a:xfrm>
            <a:off x="7288306" y="1824563"/>
            <a:ext cx="3159032" cy="4352400"/>
          </a:xfrm>
          <a:prstGeom prst="rect">
            <a:avLst/>
          </a:prstGeom>
        </p:spPr>
      </p:pic>
    </p:spTree>
    <p:extLst>
      <p:ext uri="{BB962C8B-B14F-4D97-AF65-F5344CB8AC3E}">
        <p14:creationId xmlns:p14="http://schemas.microsoft.com/office/powerpoint/2010/main" val="267356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Regresión</a:t>
            </a:r>
            <a:r>
              <a:rPr lang="en-US" dirty="0" smtClean="0"/>
              <a:t> </a:t>
            </a:r>
            <a:r>
              <a:rPr lang="en-US" dirty="0" err="1" smtClean="0"/>
              <a:t>segmentada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smtClean="0"/>
                  <a:t>En </a:t>
                </a:r>
                <a:r>
                  <a:rPr lang="en-US" dirty="0" err="1" smtClean="0"/>
                  <a:t>vez</a:t>
                </a:r>
                <a:r>
                  <a:rPr lang="en-US" dirty="0" smtClean="0"/>
                  <a:t> de </a:t>
                </a:r>
                <a:r>
                  <a:rPr lang="en-US" dirty="0" err="1" smtClean="0"/>
                  <a:t>ajustar</a:t>
                </a:r>
                <a:r>
                  <a:rPr lang="en-US" dirty="0" smtClean="0"/>
                  <a:t> un </a:t>
                </a:r>
                <a:r>
                  <a:rPr lang="en-US" dirty="0" err="1" smtClean="0"/>
                  <a:t>modelo</a:t>
                </a:r>
                <a:r>
                  <a:rPr lang="en-US" dirty="0" smtClean="0"/>
                  <a:t> </a:t>
                </a:r>
                <a:r>
                  <a:rPr lang="en-US" dirty="0" err="1" smtClean="0"/>
                  <a:t>polinomial</a:t>
                </a:r>
                <a:r>
                  <a:rPr lang="en-US" dirty="0" smtClean="0"/>
                  <a:t> de </a:t>
                </a:r>
                <a:r>
                  <a:rPr lang="en-US" dirty="0" err="1" smtClean="0"/>
                  <a:t>orden</a:t>
                </a:r>
                <a:r>
                  <a:rPr lang="en-US" dirty="0" smtClean="0"/>
                  <a:t> </a:t>
                </a:r>
                <a:r>
                  <a:rPr lang="en-US" dirty="0" err="1" smtClean="0"/>
                  <a:t>elevado</a:t>
                </a:r>
                <a:r>
                  <a:rPr lang="en-US" dirty="0" smtClean="0"/>
                  <a:t> </a:t>
                </a:r>
                <a:r>
                  <a:rPr lang="en-US" dirty="0" err="1" smtClean="0"/>
                  <a:t>en</a:t>
                </a:r>
                <a:r>
                  <a:rPr lang="en-US" dirty="0" smtClean="0"/>
                  <a:t> </a:t>
                </a:r>
                <a:r>
                  <a:rPr lang="en-US" dirty="0" err="1" smtClean="0"/>
                  <a:t>todo</a:t>
                </a:r>
                <a:r>
                  <a:rPr lang="en-US" dirty="0" smtClean="0"/>
                  <a:t> el </a:t>
                </a:r>
                <a:r>
                  <a:rPr lang="en-US" dirty="0" err="1" smtClean="0"/>
                  <a:t>rango</a:t>
                </a:r>
                <a:r>
                  <a:rPr lang="en-US" dirty="0" smtClean="0"/>
                  <a:t> de X, </a:t>
                </a:r>
                <a:r>
                  <a:rPr lang="en-US" dirty="0" err="1" smtClean="0"/>
                  <a:t>podemos</a:t>
                </a:r>
                <a:r>
                  <a:rPr lang="en-US" dirty="0" smtClean="0"/>
                  <a:t> </a:t>
                </a:r>
                <a:r>
                  <a:rPr lang="en-US" dirty="0" err="1" smtClean="0"/>
                  <a:t>ajustar</a:t>
                </a:r>
                <a:r>
                  <a:rPr lang="en-US" dirty="0" smtClean="0"/>
                  <a:t> </a:t>
                </a:r>
                <a:r>
                  <a:rPr lang="en-US" dirty="0" err="1" smtClean="0"/>
                  <a:t>múltiples</a:t>
                </a:r>
                <a:r>
                  <a:rPr lang="en-US" dirty="0" smtClean="0"/>
                  <a:t> </a:t>
                </a:r>
                <a:r>
                  <a:rPr lang="en-US" dirty="0" err="1" smtClean="0"/>
                  <a:t>modelos</a:t>
                </a:r>
                <a:r>
                  <a:rPr lang="en-US" dirty="0" smtClean="0"/>
                  <a:t> de </a:t>
                </a:r>
                <a:r>
                  <a:rPr lang="en-US" dirty="0" err="1" smtClean="0"/>
                  <a:t>orden</a:t>
                </a:r>
                <a:r>
                  <a:rPr lang="en-US" dirty="0" smtClean="0"/>
                  <a:t> </a:t>
                </a:r>
                <a:r>
                  <a:rPr lang="en-US" dirty="0" err="1" smtClean="0"/>
                  <a:t>bajo</a:t>
                </a:r>
                <a:r>
                  <a:rPr lang="en-US" dirty="0" smtClean="0"/>
                  <a:t>, </a:t>
                </a:r>
                <a:r>
                  <a:rPr lang="en-US" dirty="0" err="1" smtClean="0"/>
                  <a:t>cada</a:t>
                </a:r>
                <a:r>
                  <a:rPr lang="en-US" dirty="0" smtClean="0"/>
                  <a:t> </a:t>
                </a:r>
                <a:r>
                  <a:rPr lang="en-US" dirty="0" err="1" smtClean="0"/>
                  <a:t>uno</a:t>
                </a:r>
                <a:r>
                  <a:rPr lang="en-US" dirty="0" smtClean="0"/>
                  <a:t> </a:t>
                </a:r>
                <a:r>
                  <a:rPr lang="en-US" dirty="0" err="1" smtClean="0"/>
                  <a:t>en</a:t>
                </a:r>
                <a:r>
                  <a:rPr lang="en-US" dirty="0" smtClean="0"/>
                  <a:t> </a:t>
                </a:r>
                <a:r>
                  <a:rPr lang="en-US" dirty="0" err="1" smtClean="0"/>
                  <a:t>una</a:t>
                </a:r>
                <a:r>
                  <a:rPr lang="en-US" dirty="0" smtClean="0"/>
                  <a:t> </a:t>
                </a:r>
                <a:r>
                  <a:rPr lang="en-US" dirty="0" err="1" smtClean="0"/>
                  <a:t>región</a:t>
                </a:r>
                <a:r>
                  <a:rPr lang="en-US" dirty="0" smtClean="0"/>
                  <a:t> de X</a:t>
                </a:r>
              </a:p>
              <a:p>
                <a:pPr lvl="1"/>
                <a:r>
                  <a:rPr lang="en-US" dirty="0" err="1" smtClean="0"/>
                  <a:t>También</a:t>
                </a:r>
                <a:r>
                  <a:rPr lang="en-US" dirty="0" smtClean="0"/>
                  <a:t> </a:t>
                </a:r>
                <a:r>
                  <a:rPr lang="en-US" dirty="0" err="1" smtClean="0"/>
                  <a:t>conocida</a:t>
                </a:r>
                <a:r>
                  <a:rPr lang="en-US" dirty="0" smtClean="0"/>
                  <a:t> </a:t>
                </a:r>
                <a:r>
                  <a:rPr lang="en-US" dirty="0" err="1" smtClean="0"/>
                  <a:t>como</a:t>
                </a:r>
                <a:r>
                  <a:rPr lang="en-US" dirty="0" smtClean="0"/>
                  <a:t> </a:t>
                </a:r>
                <a:r>
                  <a:rPr lang="en-US" i="1" dirty="0" smtClean="0"/>
                  <a:t>piecewise polynomial regression</a:t>
                </a:r>
              </a:p>
              <a:p>
                <a:pPr lvl="1"/>
                <a:r>
                  <a:rPr lang="en-US" dirty="0" smtClean="0"/>
                  <a:t>Las </a:t>
                </a:r>
                <a:r>
                  <a:rPr lang="en-US" dirty="0" err="1" smtClean="0"/>
                  <a:t>regiones</a:t>
                </a:r>
                <a:r>
                  <a:rPr lang="en-US" dirty="0" smtClean="0"/>
                  <a:t> se </a:t>
                </a:r>
                <a:r>
                  <a:rPr lang="en-US" dirty="0" err="1" smtClean="0"/>
                  <a:t>separan</a:t>
                </a:r>
                <a:r>
                  <a:rPr lang="en-US" dirty="0" smtClean="0"/>
                  <a:t> </a:t>
                </a:r>
                <a:r>
                  <a:rPr lang="en-US" dirty="0" err="1" smtClean="0"/>
                  <a:t>por</a:t>
                </a:r>
                <a:r>
                  <a:rPr lang="en-US" dirty="0" smtClean="0"/>
                  <a:t> </a:t>
                </a:r>
                <a:r>
                  <a:rPr lang="en-US" dirty="0" err="1" smtClean="0"/>
                  <a:t>puntos</a:t>
                </a:r>
                <a:r>
                  <a:rPr lang="en-US" dirty="0" smtClean="0"/>
                  <a:t> de </a:t>
                </a:r>
                <a:r>
                  <a:rPr lang="en-US" dirty="0" err="1" smtClean="0"/>
                  <a:t>quiebre</a:t>
                </a:r>
                <a:r>
                  <a:rPr lang="en-US" dirty="0" smtClean="0"/>
                  <a:t> o </a:t>
                </a:r>
                <a:r>
                  <a:rPr lang="en-US" i="1" dirty="0" smtClean="0"/>
                  <a:t>knots</a:t>
                </a:r>
                <a:endParaRPr lang="en-US" dirty="0" smtClean="0"/>
              </a:p>
              <a:p>
                <a:r>
                  <a:rPr lang="en-US" dirty="0" smtClean="0"/>
                  <a:t>Para </a:t>
                </a:r>
                <a:r>
                  <a:rPr lang="en-US" dirty="0" err="1" smtClean="0"/>
                  <a:t>regresión</a:t>
                </a:r>
                <a:r>
                  <a:rPr lang="en-US" dirty="0" smtClean="0"/>
                  <a:t> lineal simple con un </a:t>
                </a:r>
                <a:r>
                  <a:rPr lang="en-US" dirty="0" err="1" smtClean="0"/>
                  <a:t>punto</a:t>
                </a:r>
                <a:r>
                  <a:rPr lang="en-US" dirty="0" smtClean="0"/>
                  <a:t> de </a:t>
                </a:r>
                <a:r>
                  <a:rPr lang="en-US" dirty="0" err="1" smtClean="0"/>
                  <a:t>quiebre</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𝑎</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𝑎</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&lt;</m:t>
                                </m:r>
                                <m:r>
                                  <a:rPr lang="en-US" b="0" i="1" smtClean="0">
                                    <a:latin typeface="Cambria Math" panose="02040503050406030204" pitchFamily="18" charset="0"/>
                                  </a:rPr>
                                  <m:t>𝑘</m:t>
                                </m:r>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𝑏</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𝑏</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𝑘</m:t>
                                </m:r>
                              </m:e>
                            </m:mr>
                          </m:m>
                        </m:e>
                      </m:d>
                    </m:oMath>
                  </m:oMathPara>
                </a14:m>
                <a:endParaRPr lang="en-US" dirty="0" smtClean="0"/>
              </a:p>
              <a:p>
                <a:r>
                  <a:rPr lang="en-US" dirty="0" smtClean="0"/>
                  <a:t>Para </a:t>
                </a:r>
                <a:r>
                  <a:rPr lang="en-US" dirty="0" err="1" smtClean="0"/>
                  <a:t>regresión</a:t>
                </a:r>
                <a:r>
                  <a:rPr lang="en-US" dirty="0" smtClean="0"/>
                  <a:t> </a:t>
                </a:r>
                <a:r>
                  <a:rPr lang="en-US" dirty="0" err="1" smtClean="0"/>
                  <a:t>polinomial</a:t>
                </a:r>
                <a:r>
                  <a:rPr lang="en-US" dirty="0" smtClean="0"/>
                  <a:t> de </a:t>
                </a:r>
                <a:r>
                  <a:rPr lang="en-US" dirty="0" err="1" smtClean="0"/>
                  <a:t>tercer</a:t>
                </a:r>
                <a:r>
                  <a:rPr lang="en-US" dirty="0" smtClean="0"/>
                  <a:t> </a:t>
                </a:r>
                <a:r>
                  <a:rPr lang="en-US" dirty="0" err="1" smtClean="0"/>
                  <a:t>orden</a:t>
                </a:r>
                <a:r>
                  <a:rPr lang="en-US" dirty="0" smtClean="0"/>
                  <a:t> con dos </a:t>
                </a:r>
                <a:r>
                  <a:rPr lang="en-US" dirty="0" err="1" smtClean="0"/>
                  <a:t>puntos</a:t>
                </a:r>
                <a:r>
                  <a:rPr lang="en-US" dirty="0" smtClean="0"/>
                  <a:t> de </a:t>
                </a:r>
                <a:r>
                  <a:rPr lang="en-US" dirty="0" err="1" smtClean="0"/>
                  <a:t>quiebre</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0</m:t>
                                    </m:r>
                                    <m:r>
                                      <a:rPr lang="en-US" b="0" i="1" dirty="0" smtClean="0">
                                        <a:latin typeface="Cambria Math" panose="02040503050406030204" pitchFamily="18" charset="0"/>
                                      </a:rPr>
                                      <m:t>𝑎</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1</m:t>
                                    </m:r>
                                    <m:r>
                                      <a:rPr lang="en-US" b="0" i="1" dirty="0" smtClean="0">
                                        <a:latin typeface="Cambria Math" panose="02040503050406030204" pitchFamily="18" charset="0"/>
                                      </a:rPr>
                                      <m:t>𝑎</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2</m:t>
                                    </m:r>
                                    <m:r>
                                      <a:rPr lang="en-US" b="0" i="1" dirty="0" smtClean="0">
                                        <a:latin typeface="Cambria Math" panose="02040503050406030204" pitchFamily="18" charset="0"/>
                                      </a:rPr>
                                      <m:t>𝑎</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2</m:t>
                                    </m:r>
                                  </m:sup>
                                </m:sSubSup>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b="0" i="1" dirty="0" smtClean="0">
                                        <a:latin typeface="Cambria Math" panose="02040503050406030204" pitchFamily="18" charset="0"/>
                                      </a:rPr>
                                      <m:t>3</m:t>
                                    </m:r>
                                    <m:r>
                                      <a:rPr lang="en-US" i="1" dirty="0">
                                        <a:latin typeface="Cambria Math" panose="02040503050406030204" pitchFamily="18" charset="0"/>
                                      </a:rPr>
                                      <m:t>𝑎</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𝑖</m:t>
                                    </m:r>
                                  </m:sub>
                                  <m:sup>
                                    <m:r>
                                      <a:rPr lang="en-US" b="0" i="1" dirty="0" smtClean="0">
                                        <a:latin typeface="Cambria Math" panose="02040503050406030204" pitchFamily="18" charset="0"/>
                                      </a:rPr>
                                      <m:t>3</m:t>
                                    </m:r>
                                  </m:sup>
                                </m:sSubSup>
                              </m:e>
                              <m:e>
                                <m:r>
                                  <m:rPr>
                                    <m:sty m:val="p"/>
                                  </m:rPr>
                                  <a:rPr lang="en-US" b="0" i="0" smtClean="0">
                                    <a:latin typeface="Cambria Math" panose="02040503050406030204" pitchFamily="18" charset="0"/>
                                  </a:rPr>
                                  <m:t>si</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b="0" i="1" dirty="0" smtClean="0">
                                        <a:latin typeface="Cambria Math" panose="02040503050406030204" pitchFamily="18" charset="0"/>
                                      </a:rPr>
                                      <m:t>𝑏</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b="0" i="1" dirty="0" smtClean="0">
                                        <a:latin typeface="Cambria Math" panose="02040503050406030204" pitchFamily="18" charset="0"/>
                                      </a:rPr>
                                      <m:t>𝑏</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r>
                                      <a:rPr lang="en-US" b="0" i="1" dirty="0" smtClean="0">
                                        <a:latin typeface="Cambria Math" panose="02040503050406030204" pitchFamily="18" charset="0"/>
                                      </a:rPr>
                                      <m:t>𝑏</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𝑖</m:t>
                                    </m:r>
                                  </m:sub>
                                  <m:sup>
                                    <m:r>
                                      <a:rPr lang="en-US" i="1" dirty="0">
                                        <a:latin typeface="Cambria Math" panose="02040503050406030204" pitchFamily="18" charset="0"/>
                                      </a:rPr>
                                      <m:t>2</m:t>
                                    </m:r>
                                  </m:sup>
                                </m:sSubSup>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3</m:t>
                                    </m:r>
                                    <m:r>
                                      <a:rPr lang="en-US" b="0" i="1" dirty="0" smtClean="0">
                                        <a:latin typeface="Cambria Math" panose="02040503050406030204" pitchFamily="18" charset="0"/>
                                      </a:rPr>
                                      <m:t>𝑏</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𝑖</m:t>
                                    </m:r>
                                  </m:sub>
                                  <m:sup>
                                    <m:r>
                                      <a:rPr lang="en-US" i="1" dirty="0">
                                        <a:latin typeface="Cambria Math" panose="02040503050406030204" pitchFamily="18" charset="0"/>
                                      </a:rPr>
                                      <m:t>3</m:t>
                                    </m:r>
                                  </m:sup>
                                </m:sSubSup>
                              </m:e>
                              <m:e>
                                <m:r>
                                  <m:rPr>
                                    <m:sty m:val="p"/>
                                  </m:rPr>
                                  <a:rPr lang="en-US" b="0" i="0" smtClean="0">
                                    <a:latin typeface="Cambria Math" panose="02040503050406030204" pitchFamily="18" charset="0"/>
                                  </a:rPr>
                                  <m:t>si</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b="0" i="1" dirty="0" smtClean="0">
                                        <a:latin typeface="Cambria Math" panose="02040503050406030204" pitchFamily="18" charset="0"/>
                                      </a:rPr>
                                      <m:t>𝑐</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𝑏</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r>
                                      <a:rPr lang="en-US" i="1" dirty="0">
                                        <a:latin typeface="Cambria Math" panose="02040503050406030204" pitchFamily="18" charset="0"/>
                                      </a:rPr>
                                      <m:t>𝑏</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𝑖</m:t>
                                    </m:r>
                                  </m:sub>
                                  <m:sup>
                                    <m:r>
                                      <a:rPr lang="en-US" i="1" dirty="0">
                                        <a:latin typeface="Cambria Math" panose="02040503050406030204" pitchFamily="18" charset="0"/>
                                      </a:rPr>
                                      <m:t>2</m:t>
                                    </m:r>
                                  </m:sup>
                                </m:sSubSup>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3</m:t>
                                    </m:r>
                                    <m:r>
                                      <a:rPr lang="en-US" i="1" dirty="0">
                                        <a:latin typeface="Cambria Math" panose="02040503050406030204" pitchFamily="18" charset="0"/>
                                      </a:rPr>
                                      <m:t>𝑏</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𝑖</m:t>
                                    </m:r>
                                  </m:sub>
                                  <m:sup>
                                    <m:r>
                                      <a:rPr lang="en-US" i="1" dirty="0">
                                        <a:latin typeface="Cambria Math" panose="02040503050406030204" pitchFamily="18" charset="0"/>
                                      </a:rPr>
                                      <m:t>3</m:t>
                                    </m:r>
                                  </m:sup>
                                </m:sSubSup>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e>
                            </m:mr>
                          </m:m>
                        </m:e>
                      </m:d>
                    </m:oMath>
                  </m:oMathPara>
                </a14:m>
                <a:endParaRPr lang="en-US" dirty="0" smtClean="0"/>
              </a:p>
              <a:p>
                <a:r>
                  <a:rPr lang="en-US" dirty="0" smtClean="0"/>
                  <a:t>No </a:t>
                </a:r>
                <a:r>
                  <a:rPr lang="en-US" dirty="0" err="1" smtClean="0"/>
                  <a:t>es</a:t>
                </a:r>
                <a:r>
                  <a:rPr lang="en-US" dirty="0" smtClean="0"/>
                  <a:t> ideal que las </a:t>
                </a:r>
                <a:r>
                  <a:rPr lang="en-US" dirty="0" err="1" smtClean="0"/>
                  <a:t>líneas</a:t>
                </a:r>
                <a:r>
                  <a:rPr lang="en-US" dirty="0" smtClean="0"/>
                  <a:t> </a:t>
                </a:r>
                <a:r>
                  <a:rPr lang="en-US" dirty="0" err="1" smtClean="0"/>
                  <a:t>curvas</a:t>
                </a:r>
                <a:r>
                  <a:rPr lang="en-US" dirty="0" smtClean="0"/>
                  <a:t> no se </a:t>
                </a:r>
                <a:r>
                  <a:rPr lang="en-US" dirty="0" err="1" smtClean="0"/>
                  <a:t>conecten</a:t>
                </a:r>
                <a:r>
                  <a:rPr lang="en-US" dirty="0" smtClean="0"/>
                  <a:t>, </a:t>
                </a:r>
                <a:r>
                  <a:rPr lang="en-US" dirty="0" err="1" smtClean="0"/>
                  <a:t>además</a:t>
                </a:r>
                <a:r>
                  <a:rPr lang="en-US" dirty="0" smtClean="0"/>
                  <a:t> de que se </a:t>
                </a:r>
                <a:r>
                  <a:rPr lang="en-US" dirty="0" err="1" smtClean="0"/>
                  <a:t>buscan</a:t>
                </a:r>
                <a:r>
                  <a:rPr lang="en-US" dirty="0" smtClean="0"/>
                  <a:t> </a:t>
                </a:r>
                <a:r>
                  <a:rPr lang="en-US" dirty="0" err="1" smtClean="0"/>
                  <a:t>conexiones</a:t>
                </a:r>
                <a:r>
                  <a:rPr lang="en-US" dirty="0" smtClean="0"/>
                  <a:t> </a:t>
                </a:r>
                <a:r>
                  <a:rPr lang="en-US" dirty="0" err="1" smtClean="0"/>
                  <a:t>suavizadas</a:t>
                </a:r>
                <a:endParaRPr lang="en-US" dirty="0" smtClean="0"/>
              </a:p>
              <a:p>
                <a:pPr lvl="1"/>
                <a:r>
                  <a:rPr lang="en-US" dirty="0" smtClean="0"/>
                  <a:t>Splines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2521" r="-174"/>
                </a:stretch>
              </a:blipFill>
            </p:spPr>
            <p:txBody>
              <a:bodyPr/>
              <a:lstStyle/>
              <a:p>
                <a:r>
                  <a:rPr lang="es-MX">
                    <a:noFill/>
                  </a:rPr>
                  <a:t> </a:t>
                </a:r>
              </a:p>
            </p:txBody>
          </p:sp>
        </mc:Fallback>
      </mc:AlternateContent>
    </p:spTree>
    <p:extLst>
      <p:ext uri="{BB962C8B-B14F-4D97-AF65-F5344CB8AC3E}">
        <p14:creationId xmlns:p14="http://schemas.microsoft.com/office/powerpoint/2010/main" val="2876109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Continuidad</a:t>
            </a:r>
            <a:endParaRPr lang="es-MX"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080" y="1824563"/>
            <a:ext cx="8707258" cy="4352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080" y="1824563"/>
            <a:ext cx="8707258" cy="4352400"/>
          </a:xfrm>
          <a:prstGeom prst="rect">
            <a:avLst/>
          </a:prstGeom>
        </p:spPr>
      </p:pic>
    </p:spTree>
    <p:extLst>
      <p:ext uri="{BB962C8B-B14F-4D97-AF65-F5344CB8AC3E}">
        <p14:creationId xmlns:p14="http://schemas.microsoft.com/office/powerpoint/2010/main" val="79426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Regresión </a:t>
            </a:r>
            <a:r>
              <a:rPr lang="es-MX" i="1" dirty="0" err="1" smtClean="0"/>
              <a:t>spline</a:t>
            </a:r>
            <a:endParaRPr lang="es-MX"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s-MX" dirty="0" smtClean="0"/>
                  <a:t>Agregar restricciones al modelo (al cálculo de los coeficientes)</a:t>
                </a:r>
              </a:p>
              <a:p>
                <a:pPr lvl="1"/>
                <a:r>
                  <a:rPr lang="es-MX" dirty="0" smtClean="0"/>
                  <a:t>La curva debe ser continua</a:t>
                </a:r>
              </a:p>
              <a:p>
                <a:pPr lvl="2"/>
                <a:r>
                  <a:rPr lang="es-MX" dirty="0" smtClean="0"/>
                  <a:t>Valor final de primera parte debe ser el mismo que valor inicial de segunda parte</a:t>
                </a:r>
              </a:p>
              <a:p>
                <a:pPr lvl="1"/>
                <a:r>
                  <a:rPr lang="es-MX" dirty="0" smtClean="0"/>
                  <a:t>La unión debe estar suavizada</a:t>
                </a:r>
              </a:p>
              <a:p>
                <a:pPr lvl="2"/>
                <a:r>
                  <a:rPr lang="es-MX" dirty="0" smtClean="0"/>
                  <a:t>Derivada(s) de la función debe ser continua</a:t>
                </a:r>
              </a:p>
              <a:p>
                <a:r>
                  <a:rPr lang="es-MX" dirty="0" smtClean="0"/>
                  <a:t>Definición general de </a:t>
                </a:r>
                <a:r>
                  <a:rPr lang="es-MX" i="1" dirty="0" err="1" smtClean="0"/>
                  <a:t>spline</a:t>
                </a:r>
                <a:r>
                  <a:rPr lang="es-MX" dirty="0" smtClean="0"/>
                  <a:t> de grado </a:t>
                </a:r>
                <a14:m>
                  <m:oMath xmlns:m="http://schemas.openxmlformats.org/officeDocument/2006/math">
                    <m:r>
                      <a:rPr lang="es-MX" i="1" dirty="0" smtClean="0">
                        <a:latin typeface="Cambria Math" panose="02040503050406030204" pitchFamily="18" charset="0"/>
                      </a:rPr>
                      <m:t>𝑑</m:t>
                    </m:r>
                  </m:oMath>
                </a14:m>
                <a:endParaRPr lang="es-MX" i="1" dirty="0" smtClean="0"/>
              </a:p>
              <a:p>
                <a:pPr lvl="1"/>
                <a:r>
                  <a:rPr lang="es-MX" dirty="0" smtClean="0"/>
                  <a:t>Regresión </a:t>
                </a:r>
                <a:r>
                  <a:rPr lang="es-MX" dirty="0" err="1" smtClean="0"/>
                  <a:t>polinomial</a:t>
                </a:r>
                <a:r>
                  <a:rPr lang="es-MX" dirty="0" smtClean="0"/>
                  <a:t> de grado </a:t>
                </a:r>
                <a14:m>
                  <m:oMath xmlns:m="http://schemas.openxmlformats.org/officeDocument/2006/math">
                    <m:r>
                      <a:rPr lang="es-MX" i="1" dirty="0" smtClean="0">
                        <a:latin typeface="Cambria Math" panose="02040503050406030204" pitchFamily="18" charset="0"/>
                      </a:rPr>
                      <m:t>𝑑</m:t>
                    </m:r>
                  </m:oMath>
                </a14:m>
                <a:r>
                  <a:rPr lang="es-MX" dirty="0" smtClean="0"/>
                  <a:t>, con continuidad en derivadas hasta el grado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s-MX" dirty="0" smtClean="0"/>
                  <a:t> en cada punto de quiebre</a:t>
                </a:r>
              </a:p>
              <a:p>
                <a:pPr lvl="2"/>
                <a:endParaRPr lang="es-MX"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986"/>
                </a:stretch>
              </a:blipFill>
            </p:spPr>
            <p:txBody>
              <a:bodyPr/>
              <a:lstStyle/>
              <a:p>
                <a:r>
                  <a:rPr lang="es-MX">
                    <a:noFill/>
                  </a:rPr>
                  <a:t> </a:t>
                </a:r>
              </a:p>
            </p:txBody>
          </p:sp>
        </mc:Fallback>
      </mc:AlternateContent>
    </p:spTree>
    <p:extLst>
      <p:ext uri="{BB962C8B-B14F-4D97-AF65-F5344CB8AC3E}">
        <p14:creationId xmlns:p14="http://schemas.microsoft.com/office/powerpoint/2010/main" val="1443432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Regresión</a:t>
            </a:r>
            <a:r>
              <a:rPr lang="en-US" dirty="0" smtClean="0"/>
              <a:t> spline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77500" lnSpcReduction="20000"/>
              </a:bodyPr>
              <a:lstStyle/>
              <a:p>
                <a:r>
                  <a:rPr lang="es-MX" dirty="0" smtClean="0"/>
                  <a:t>Caso: emisiones de CO2 en México</a:t>
                </a:r>
              </a:p>
              <a:p>
                <a:pPr lvl="1"/>
                <a:r>
                  <a:rPr lang="es-MX" dirty="0" smtClean="0"/>
                  <a:t>Datos de </a:t>
                </a:r>
                <a:r>
                  <a:rPr lang="es-MX" dirty="0" err="1" smtClean="0"/>
                  <a:t>Worldometer</a:t>
                </a:r>
                <a:r>
                  <a:rPr lang="es-MX" dirty="0" smtClean="0"/>
                  <a:t>, un sitio dedicado a hacer disponibles a la sociedad múltiples estadísticas de interés (basado en </a:t>
                </a:r>
                <a:r>
                  <a:rPr lang="es-MX" dirty="0" err="1" smtClean="0"/>
                  <a:t>Emission</a:t>
                </a:r>
                <a:r>
                  <a:rPr lang="es-MX" dirty="0" smtClean="0"/>
                  <a:t> </a:t>
                </a:r>
                <a:r>
                  <a:rPr lang="es-MX" dirty="0" err="1" smtClean="0"/>
                  <a:t>Database</a:t>
                </a:r>
                <a:r>
                  <a:rPr lang="es-MX" dirty="0" smtClean="0"/>
                  <a:t> </a:t>
                </a:r>
                <a:r>
                  <a:rPr lang="es-MX" dirty="0" err="1" smtClean="0"/>
                  <a:t>for</a:t>
                </a:r>
                <a:r>
                  <a:rPr lang="es-MX" dirty="0" smtClean="0"/>
                  <a:t> Global </a:t>
                </a:r>
                <a:r>
                  <a:rPr lang="es-MX" dirty="0" err="1" smtClean="0"/>
                  <a:t>Atmospheric</a:t>
                </a:r>
                <a:r>
                  <a:rPr lang="es-MX" dirty="0" smtClean="0"/>
                  <a:t> </a:t>
                </a:r>
                <a:r>
                  <a:rPr lang="es-MX" dirty="0" err="1" smtClean="0"/>
                  <a:t>Research</a:t>
                </a:r>
                <a:r>
                  <a:rPr lang="es-MX" dirty="0" smtClean="0"/>
                  <a:t>)</a:t>
                </a:r>
              </a:p>
              <a:p>
                <a:r>
                  <a:rPr lang="es-MX" dirty="0" smtClean="0"/>
                  <a:t>Hipótesis inicial</a:t>
                </a:r>
              </a:p>
              <a:p>
                <a:pPr lvl="1"/>
                <a:r>
                  <a:rPr lang="es-MX" dirty="0" smtClean="0"/>
                  <a:t>Las emisiones de CO2 aumentan año tras año</a:t>
                </a:r>
              </a:p>
              <a:p>
                <a:r>
                  <a:rPr lang="es-MX" dirty="0" smtClean="0"/>
                  <a:t>Modelo</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oMath>
                  </m:oMathPara>
                </a14:m>
                <a:endParaRPr lang="es-MX" dirty="0" smtClean="0"/>
              </a:p>
              <a:p>
                <a:r>
                  <a:rPr lang="es-MX" dirty="0" smtClean="0"/>
                  <a:t>Resultados</a:t>
                </a:r>
              </a:p>
              <a:p>
                <a:pPr lvl="1"/>
                <a:r>
                  <a:rPr lang="es-MX" dirty="0" smtClean="0"/>
                  <a:t>El año está asociad significativamente a las emisiones de CO2 (</a:t>
                </a:r>
                <a:r>
                  <a:rPr lang="es-MX" i="1" dirty="0" smtClean="0"/>
                  <a:t>p-</a:t>
                </a:r>
                <a:r>
                  <a:rPr lang="es-MX" i="1" dirty="0" err="1" smtClean="0"/>
                  <a:t>value</a:t>
                </a:r>
                <a:r>
                  <a:rPr lang="es-MX" i="1" dirty="0" smtClean="0"/>
                  <a:t> de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1</m:t>
                        </m:r>
                      </m:sub>
                    </m:sSub>
                  </m:oMath>
                </a14:m>
                <a:r>
                  <a:rPr lang="es-MX" dirty="0" smtClean="0"/>
                  <a:t> menor a 0.05)</a:t>
                </a:r>
              </a:p>
              <a:p>
                <a:pPr lvl="1"/>
                <a:r>
                  <a:rPr lang="es-MX" dirty="0" smtClean="0"/>
                  <a:t>RSE de 16.85 </a:t>
                </a:r>
                <a:r>
                  <a:rPr lang="es-MX" dirty="0" err="1" smtClean="0"/>
                  <a:t>Tg</a:t>
                </a:r>
                <a:r>
                  <a:rPr lang="es-MX" dirty="0" smtClean="0"/>
                  <a:t> de CO2</a:t>
                </a:r>
              </a:p>
              <a:p>
                <a:pPr lvl="1"/>
                <a14:m>
                  <m:oMath xmlns:m="http://schemas.openxmlformats.org/officeDocument/2006/math">
                    <m:sSup>
                      <m:sSupPr>
                        <m:ctrlPr>
                          <a:rPr lang="en-US" b="0" i="1" dirty="0" smtClean="0">
                            <a:latin typeface="Cambria Math" panose="02040503050406030204" pitchFamily="18" charset="0"/>
                          </a:rPr>
                        </m:ctrlPr>
                      </m:sSupPr>
                      <m:e>
                        <m:r>
                          <a:rPr lang="es-MX"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s-MX" dirty="0" smtClean="0"/>
                  <a:t> ajustada de 0.9728</a:t>
                </a:r>
              </a:p>
              <a:p>
                <a:pPr lvl="1"/>
                <a:endParaRPr lang="es-MX"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2"/>
                <a:stretch>
                  <a:fillRect l="-1412" t="-2801" b="-1261"/>
                </a:stretch>
              </a:blipFill>
            </p:spPr>
            <p:txBody>
              <a:bodyPr/>
              <a:lstStyle/>
              <a:p>
                <a:r>
                  <a:rPr lang="es-MX">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2078774705"/>
              </p:ext>
            </p:extLst>
          </p:nvPr>
        </p:nvGraphicFramePr>
        <p:xfrm>
          <a:off x="6284260" y="471646"/>
          <a:ext cx="4984375" cy="1112520"/>
        </p:xfrm>
        <a:graphic>
          <a:graphicData uri="http://schemas.openxmlformats.org/drawingml/2006/table">
            <a:tbl>
              <a:tblPr firstRow="1" bandRow="1">
                <a:tableStyleId>{5C22544A-7EE6-4342-B048-85BDC9FD1C3A}</a:tableStyleId>
              </a:tblPr>
              <a:tblGrid>
                <a:gridCol w="996875"/>
                <a:gridCol w="996875"/>
                <a:gridCol w="996875"/>
                <a:gridCol w="996875"/>
                <a:gridCol w="996875"/>
              </a:tblGrid>
              <a:tr h="370840">
                <a:tc>
                  <a:txBody>
                    <a:bodyPr/>
                    <a:lstStyle/>
                    <a:p>
                      <a:endParaRPr lang="es-MX" sz="1200" dirty="0"/>
                    </a:p>
                  </a:txBody>
                  <a:tcPr/>
                </a:tc>
                <a:tc>
                  <a:txBody>
                    <a:bodyPr/>
                    <a:lstStyle/>
                    <a:p>
                      <a:r>
                        <a:rPr lang="es-MX" sz="1200" dirty="0" err="1" smtClean="0"/>
                        <a:t>Estimate</a:t>
                      </a:r>
                      <a:endParaRPr lang="es-MX" sz="1200" dirty="0"/>
                    </a:p>
                  </a:txBody>
                  <a:tcPr/>
                </a:tc>
                <a:tc>
                  <a:txBody>
                    <a:bodyPr/>
                    <a:lstStyle/>
                    <a:p>
                      <a:r>
                        <a:rPr lang="es-MX" sz="1200" dirty="0" err="1" smtClean="0"/>
                        <a:t>Std</a:t>
                      </a:r>
                      <a:r>
                        <a:rPr lang="es-MX" sz="1200" dirty="0" smtClean="0"/>
                        <a:t>. Error</a:t>
                      </a:r>
                      <a:endParaRPr lang="es-MX" sz="1200" dirty="0"/>
                    </a:p>
                  </a:txBody>
                  <a:tcPr/>
                </a:tc>
                <a:tc>
                  <a:txBody>
                    <a:bodyPr/>
                    <a:lstStyle/>
                    <a:p>
                      <a:r>
                        <a:rPr lang="es-MX" sz="1200" i="0" dirty="0" smtClean="0"/>
                        <a:t>t</a:t>
                      </a:r>
                      <a:r>
                        <a:rPr lang="es-MX" sz="1200" dirty="0" smtClean="0"/>
                        <a:t> </a:t>
                      </a:r>
                      <a:r>
                        <a:rPr lang="es-MX" sz="1200" dirty="0" err="1" smtClean="0"/>
                        <a:t>value</a:t>
                      </a:r>
                      <a:endParaRPr lang="es-MX" sz="1200" dirty="0"/>
                    </a:p>
                  </a:txBody>
                  <a:tcPr/>
                </a:tc>
                <a:tc>
                  <a:txBody>
                    <a:bodyPr/>
                    <a:lstStyle/>
                    <a:p>
                      <a:r>
                        <a:rPr lang="es-MX" sz="1200" dirty="0" smtClean="0"/>
                        <a:t>p-</a:t>
                      </a:r>
                      <a:r>
                        <a:rPr lang="es-MX" sz="1200" dirty="0" err="1" smtClean="0"/>
                        <a:t>value</a:t>
                      </a:r>
                      <a:endParaRPr lang="es-MX" sz="1200" dirty="0"/>
                    </a:p>
                  </a:txBody>
                  <a:tcPr/>
                </a:tc>
              </a:tr>
              <a:tr h="370840">
                <a:tc>
                  <a:txBody>
                    <a:bodyPr/>
                    <a:lstStyle/>
                    <a:p>
                      <a:r>
                        <a:rPr lang="es-MX" sz="1200" dirty="0" err="1" smtClean="0"/>
                        <a:t>Intercept</a:t>
                      </a:r>
                      <a:endParaRPr lang="es-MX" sz="1200" dirty="0"/>
                    </a:p>
                  </a:txBody>
                  <a:tcPr/>
                </a:tc>
                <a:tc>
                  <a:txBody>
                    <a:bodyPr/>
                    <a:lstStyle/>
                    <a:p>
                      <a:r>
                        <a:rPr lang="es-MX" sz="1200" dirty="0" smtClean="0"/>
                        <a:t>-1.46e04</a:t>
                      </a:r>
                      <a:endParaRPr lang="es-MX" sz="1200" dirty="0"/>
                    </a:p>
                  </a:txBody>
                  <a:tcPr/>
                </a:tc>
                <a:tc>
                  <a:txBody>
                    <a:bodyPr/>
                    <a:lstStyle/>
                    <a:p>
                      <a:r>
                        <a:rPr lang="es-MX" sz="1200" dirty="0" smtClean="0"/>
                        <a:t>373.2</a:t>
                      </a:r>
                      <a:endParaRPr lang="es-MX" sz="1200" dirty="0"/>
                    </a:p>
                  </a:txBody>
                  <a:tcPr/>
                </a:tc>
                <a:tc>
                  <a:txBody>
                    <a:bodyPr/>
                    <a:lstStyle/>
                    <a:p>
                      <a:r>
                        <a:rPr lang="es-MX" sz="1200" dirty="0" smtClean="0"/>
                        <a:t>-39.26</a:t>
                      </a:r>
                      <a:endParaRPr lang="es-MX" sz="1200" dirty="0"/>
                    </a:p>
                  </a:txBody>
                  <a:tcPr/>
                </a:tc>
                <a:tc>
                  <a:txBody>
                    <a:bodyPr/>
                    <a:lstStyle/>
                    <a:p>
                      <a:r>
                        <a:rPr lang="es-MX" sz="1200" dirty="0" smtClean="0"/>
                        <a:t>&lt;2e-16</a:t>
                      </a:r>
                      <a:endParaRPr lang="es-MX" sz="1200" dirty="0"/>
                    </a:p>
                  </a:txBody>
                  <a:tcPr/>
                </a:tc>
              </a:tr>
              <a:tr h="370840">
                <a:tc>
                  <a:txBody>
                    <a:bodyPr/>
                    <a:lstStyle/>
                    <a:p>
                      <a:r>
                        <a:rPr lang="es-MX" sz="1200" dirty="0" smtClean="0"/>
                        <a:t>Experiencia</a:t>
                      </a:r>
                      <a:endParaRPr lang="es-MX" sz="1200" dirty="0"/>
                    </a:p>
                  </a:txBody>
                  <a:tcPr/>
                </a:tc>
                <a:tc>
                  <a:txBody>
                    <a:bodyPr/>
                    <a:lstStyle/>
                    <a:p>
                      <a:r>
                        <a:rPr lang="es-MX" sz="1200" dirty="0" smtClean="0"/>
                        <a:t>7.5</a:t>
                      </a:r>
                      <a:endParaRPr lang="es-MX" sz="1200" dirty="0"/>
                    </a:p>
                  </a:txBody>
                  <a:tcPr/>
                </a:tc>
                <a:tc>
                  <a:txBody>
                    <a:bodyPr/>
                    <a:lstStyle/>
                    <a:p>
                      <a:r>
                        <a:rPr lang="es-MX" sz="1200" dirty="0" smtClean="0"/>
                        <a:t>0.02</a:t>
                      </a:r>
                      <a:endParaRPr lang="es-MX" sz="1200" dirty="0"/>
                    </a:p>
                  </a:txBody>
                  <a:tcPr/>
                </a:tc>
                <a:tc>
                  <a:txBody>
                    <a:bodyPr/>
                    <a:lstStyle/>
                    <a:p>
                      <a:r>
                        <a:rPr lang="es-MX" sz="1200" dirty="0" smtClean="0"/>
                        <a:t>40.12</a:t>
                      </a:r>
                      <a:endParaRPr lang="es-MX" sz="1200" dirty="0"/>
                    </a:p>
                  </a:txBody>
                  <a:tcPr/>
                </a:tc>
                <a:tc>
                  <a:txBody>
                    <a:bodyPr/>
                    <a:lstStyle/>
                    <a:p>
                      <a:r>
                        <a:rPr lang="es-MX" sz="1200" dirty="0" smtClean="0"/>
                        <a:t>&lt;2e-16</a:t>
                      </a:r>
                      <a:endParaRPr lang="es-MX" sz="1200" dirty="0"/>
                    </a:p>
                  </a:txBody>
                  <a:tcPr/>
                </a:tc>
              </a:tr>
            </a:tbl>
          </a:graphicData>
        </a:graphic>
      </p:graphicFrame>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706260"/>
            <a:ext cx="5181600" cy="2590068"/>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Tree>
    <p:extLst>
      <p:ext uri="{BB962C8B-B14F-4D97-AF65-F5344CB8AC3E}">
        <p14:creationId xmlns:p14="http://schemas.microsoft.com/office/powerpoint/2010/main" val="14116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
        <p:nvSpPr>
          <p:cNvPr id="2" name="Title 1"/>
          <p:cNvSpPr>
            <a:spLocks noGrp="1"/>
          </p:cNvSpPr>
          <p:nvPr>
            <p:ph type="title"/>
          </p:nvPr>
        </p:nvSpPr>
        <p:spPr/>
        <p:txBody>
          <a:bodyPr/>
          <a:lstStyle/>
          <a:p>
            <a:r>
              <a:rPr lang="en-US" dirty="0" err="1" smtClean="0"/>
              <a:t>Regresión</a:t>
            </a:r>
            <a:r>
              <a:rPr lang="en-US" dirty="0" smtClean="0"/>
              <a:t> spline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85000" lnSpcReduction="20000"/>
              </a:bodyPr>
              <a:lstStyle/>
              <a:p>
                <a:r>
                  <a:rPr lang="es-MX" dirty="0" smtClean="0"/>
                  <a:t>Hipótesis de expertos</a:t>
                </a:r>
              </a:p>
              <a:p>
                <a:pPr lvl="1"/>
                <a:r>
                  <a:rPr lang="es-MX" dirty="0" smtClean="0"/>
                  <a:t>Existen eventos en la historia que generan comportamientos específicos en distintos lapsos de tiempo</a:t>
                </a:r>
              </a:p>
              <a:p>
                <a:r>
                  <a:rPr lang="es-MX" dirty="0" smtClean="0"/>
                  <a:t>Modelo (segmentada, primer orden)</a:t>
                </a:r>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𝑖</m:t>
                          </m:r>
                        </m:sub>
                      </m:sSub>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2"/>
                                    <m:mcJc m:val="center"/>
                                  </m:mcPr>
                                </m:mc>
                              </m:mcs>
                              <m:ctrlPr>
                                <a:rPr lang="en-US" i="1" dirty="0" smtClean="0">
                                  <a:latin typeface="Cambria Math" panose="02040503050406030204" pitchFamily="18" charset="0"/>
                                </a:rPr>
                              </m:ctrlPr>
                            </m:mP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𝑎</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𝑎</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𝑏</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𝑏</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b="0" i="1" dirty="0" smtClean="0">
                                        <a:latin typeface="Cambria Math" panose="02040503050406030204" pitchFamily="18" charset="0"/>
                                      </a:rPr>
                                      <m:t>𝑐</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b="0" i="1" dirty="0" smtClean="0">
                                        <a:latin typeface="Cambria Math" panose="02040503050406030204" pitchFamily="18" charset="0"/>
                                      </a:rPr>
                                      <m:t>𝑐</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b="0" i="0" dirty="0" smtClean="0">
                                    <a:latin typeface="Cambria Math" panose="02040503050406030204" pitchFamily="18" charset="0"/>
                                  </a:rPr>
                                  <m:t>si</m:t>
                                </m:r>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2</m:t>
                                    </m:r>
                                  </m:sub>
                                </m:sSub>
                              </m:e>
                            </m:mr>
                          </m:m>
                        </m:e>
                      </m:d>
                    </m:oMath>
                  </m:oMathPara>
                </a14:m>
                <a:endParaRPr lang="en-US" dirty="0"/>
              </a:p>
              <a:p>
                <a:r>
                  <a:rPr lang="es-MX" dirty="0" smtClean="0"/>
                  <a:t>Resultados</a:t>
                </a:r>
              </a:p>
              <a:p>
                <a:pPr lvl="1"/>
                <a:r>
                  <a:rPr lang="es-MX" dirty="0" smtClean="0"/>
                  <a:t>El año está asociado significativamente a las emisiones de CO2 </a:t>
                </a:r>
                <a:r>
                  <a:rPr lang="en-US" dirty="0" err="1" smtClean="0"/>
                  <a:t>en</a:t>
                </a:r>
                <a:r>
                  <a:rPr lang="en-US" dirty="0" smtClean="0"/>
                  <a:t> dos </a:t>
                </a:r>
                <a:r>
                  <a:rPr lang="en-US" dirty="0" err="1" smtClean="0"/>
                  <a:t>periodos</a:t>
                </a:r>
                <a:endParaRPr lang="es-MX" dirty="0" smtClean="0"/>
              </a:p>
              <a:p>
                <a:pPr lvl="1"/>
                <a:r>
                  <a:rPr lang="es-MX" dirty="0" smtClean="0"/>
                  <a:t>RSE de 9.613 </a:t>
                </a:r>
                <a:r>
                  <a:rPr lang="es-MX" dirty="0" err="1" smtClean="0"/>
                  <a:t>Tg</a:t>
                </a:r>
                <a:r>
                  <a:rPr lang="es-MX" dirty="0" smtClean="0"/>
                  <a:t> de CO2</a:t>
                </a:r>
              </a:p>
              <a:p>
                <a:pPr lvl="1"/>
                <a14:m>
                  <m:oMath xmlns:m="http://schemas.openxmlformats.org/officeDocument/2006/math">
                    <m:sSup>
                      <m:sSupPr>
                        <m:ctrlPr>
                          <a:rPr lang="en-US" b="0" i="1" dirty="0" smtClean="0">
                            <a:latin typeface="Cambria Math" panose="02040503050406030204" pitchFamily="18" charset="0"/>
                          </a:rPr>
                        </m:ctrlPr>
                      </m:sSupPr>
                      <m:e>
                        <m:r>
                          <a:rPr lang="es-MX"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s-MX" dirty="0" smtClean="0"/>
                  <a:t> ajustada de 0.9911</a:t>
                </a:r>
              </a:p>
              <a:p>
                <a:pPr lvl="1"/>
                <a:endParaRPr lang="es-MX"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3"/>
                <a:stretch>
                  <a:fillRect l="-1647" t="-3221" r="-1059"/>
                </a:stretch>
              </a:blipFill>
            </p:spPr>
            <p:txBody>
              <a:bodyPr/>
              <a:lstStyle/>
              <a:p>
                <a:r>
                  <a:rPr lang="es-MX">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3264820912"/>
              </p:ext>
            </p:extLst>
          </p:nvPr>
        </p:nvGraphicFramePr>
        <p:xfrm>
          <a:off x="6284260" y="471646"/>
          <a:ext cx="4984375" cy="1112400"/>
        </p:xfrm>
        <a:graphic>
          <a:graphicData uri="http://schemas.openxmlformats.org/drawingml/2006/table">
            <a:tbl>
              <a:tblPr firstRow="1" bandRow="1">
                <a:tableStyleId>{5C22544A-7EE6-4342-B048-85BDC9FD1C3A}</a:tableStyleId>
              </a:tblPr>
              <a:tblGrid>
                <a:gridCol w="996875"/>
                <a:gridCol w="996875"/>
                <a:gridCol w="996875"/>
                <a:gridCol w="996875"/>
                <a:gridCol w="996875"/>
              </a:tblGrid>
              <a:tr h="278100">
                <a:tc>
                  <a:txBody>
                    <a:bodyPr/>
                    <a:lstStyle/>
                    <a:p>
                      <a:endParaRPr lang="es-MX" sz="1200" dirty="0"/>
                    </a:p>
                  </a:txBody>
                  <a:tcPr/>
                </a:tc>
                <a:tc>
                  <a:txBody>
                    <a:bodyPr/>
                    <a:lstStyle/>
                    <a:p>
                      <a:r>
                        <a:rPr lang="es-MX" sz="1200" dirty="0" err="1" smtClean="0"/>
                        <a:t>Estimate</a:t>
                      </a:r>
                      <a:endParaRPr lang="es-MX" sz="1200" dirty="0"/>
                    </a:p>
                  </a:txBody>
                  <a:tcPr/>
                </a:tc>
                <a:tc>
                  <a:txBody>
                    <a:bodyPr/>
                    <a:lstStyle/>
                    <a:p>
                      <a:r>
                        <a:rPr lang="es-MX" sz="1200" dirty="0" err="1" smtClean="0"/>
                        <a:t>Std</a:t>
                      </a:r>
                      <a:r>
                        <a:rPr lang="es-MX" sz="1200" dirty="0" smtClean="0"/>
                        <a:t>. Error</a:t>
                      </a:r>
                      <a:endParaRPr lang="es-MX" sz="1200" dirty="0"/>
                    </a:p>
                  </a:txBody>
                  <a:tcPr/>
                </a:tc>
                <a:tc>
                  <a:txBody>
                    <a:bodyPr/>
                    <a:lstStyle/>
                    <a:p>
                      <a:r>
                        <a:rPr lang="es-MX" sz="1200" i="0" dirty="0" smtClean="0"/>
                        <a:t>t</a:t>
                      </a:r>
                      <a:r>
                        <a:rPr lang="es-MX" sz="1200" dirty="0" smtClean="0"/>
                        <a:t> </a:t>
                      </a:r>
                      <a:r>
                        <a:rPr lang="es-MX" sz="1200" dirty="0" err="1" smtClean="0"/>
                        <a:t>value</a:t>
                      </a:r>
                      <a:endParaRPr lang="es-MX" sz="1200" dirty="0"/>
                    </a:p>
                  </a:txBody>
                  <a:tcPr/>
                </a:tc>
                <a:tc>
                  <a:txBody>
                    <a:bodyPr/>
                    <a:lstStyle/>
                    <a:p>
                      <a:r>
                        <a:rPr lang="es-MX" sz="1200" dirty="0" smtClean="0"/>
                        <a:t>p-</a:t>
                      </a:r>
                      <a:r>
                        <a:rPr lang="es-MX" sz="1200" dirty="0" err="1" smtClean="0"/>
                        <a:t>value</a:t>
                      </a:r>
                      <a:endParaRPr lang="es-MX" sz="1200" dirty="0"/>
                    </a:p>
                  </a:txBody>
                  <a:tcPr/>
                </a:tc>
              </a:tr>
              <a:tr h="278100">
                <a:tc>
                  <a:txBody>
                    <a:bodyPr/>
                    <a:lstStyle/>
                    <a:p>
                      <a:r>
                        <a:rPr lang="es-MX" sz="1200" dirty="0" smtClean="0"/>
                        <a:t>Slope1</a:t>
                      </a:r>
                      <a:endParaRPr lang="es-MX" sz="1200" dirty="0"/>
                    </a:p>
                  </a:txBody>
                  <a:tcPr/>
                </a:tc>
                <a:tc>
                  <a:txBody>
                    <a:bodyPr/>
                    <a:lstStyle/>
                    <a:p>
                      <a:r>
                        <a:rPr lang="es-MX" sz="1200" dirty="0" smtClean="0"/>
                        <a:t>12.49</a:t>
                      </a:r>
                      <a:endParaRPr lang="es-MX" sz="1200" dirty="0"/>
                    </a:p>
                  </a:txBody>
                  <a:tcPr/>
                </a:tc>
                <a:tc>
                  <a:txBody>
                    <a:bodyPr/>
                    <a:lstStyle/>
                    <a:p>
                      <a:r>
                        <a:rPr lang="es-MX" sz="1200" dirty="0" smtClean="0"/>
                        <a:t>1.06</a:t>
                      </a:r>
                      <a:endParaRPr lang="es-MX" sz="1200" dirty="0"/>
                    </a:p>
                  </a:txBody>
                  <a:tcPr/>
                </a:tc>
                <a:tc>
                  <a:txBody>
                    <a:bodyPr/>
                    <a:lstStyle/>
                    <a:p>
                      <a:r>
                        <a:rPr lang="es-MX" sz="1200" dirty="0" smtClean="0"/>
                        <a:t>11.8</a:t>
                      </a:r>
                      <a:endParaRPr lang="es-MX" sz="1200" dirty="0"/>
                    </a:p>
                  </a:txBody>
                  <a:tcPr/>
                </a:tc>
                <a:tc>
                  <a:txBody>
                    <a:bodyPr/>
                    <a:lstStyle/>
                    <a:p>
                      <a:r>
                        <a:rPr lang="es-MX" sz="1200" dirty="0" smtClean="0"/>
                        <a:t>1.34e-14</a:t>
                      </a:r>
                      <a:endParaRPr lang="es-MX" sz="1200" dirty="0"/>
                    </a:p>
                  </a:txBody>
                  <a:tcPr/>
                </a:tc>
              </a:tr>
              <a:tr h="278100">
                <a:tc>
                  <a:txBody>
                    <a:bodyPr/>
                    <a:lstStyle/>
                    <a:p>
                      <a:r>
                        <a:rPr lang="es-MX" sz="1200" dirty="0" smtClean="0"/>
                        <a:t>Slope2</a:t>
                      </a:r>
                      <a:endParaRPr lang="es-MX" sz="1200" dirty="0"/>
                    </a:p>
                  </a:txBody>
                  <a:tcPr/>
                </a:tc>
                <a:tc>
                  <a:txBody>
                    <a:bodyPr/>
                    <a:lstStyle/>
                    <a:p>
                      <a:r>
                        <a:rPr lang="es-MX" sz="1200" dirty="0" smtClean="0"/>
                        <a:t>7.11</a:t>
                      </a:r>
                      <a:endParaRPr lang="es-MX" sz="1200" dirty="0"/>
                    </a:p>
                  </a:txBody>
                  <a:tcPr/>
                </a:tc>
                <a:tc>
                  <a:txBody>
                    <a:bodyPr/>
                    <a:lstStyle/>
                    <a:p>
                      <a:r>
                        <a:rPr lang="es-MX" sz="1200" dirty="0" smtClean="0"/>
                        <a:t>0.18</a:t>
                      </a:r>
                      <a:endParaRPr lang="es-MX" sz="1200" dirty="0"/>
                    </a:p>
                  </a:txBody>
                  <a:tcPr/>
                </a:tc>
                <a:tc>
                  <a:txBody>
                    <a:bodyPr/>
                    <a:lstStyle/>
                    <a:p>
                      <a:r>
                        <a:rPr lang="es-MX" sz="1200" dirty="0" smtClean="0"/>
                        <a:t>38.64</a:t>
                      </a:r>
                      <a:endParaRPr lang="es-MX" sz="1200" dirty="0"/>
                    </a:p>
                  </a:txBody>
                  <a:tcPr/>
                </a:tc>
                <a:tc>
                  <a:txBody>
                    <a:bodyPr/>
                    <a:lstStyle/>
                    <a:p>
                      <a:r>
                        <a:rPr lang="es-MX" sz="1200" dirty="0" smtClean="0"/>
                        <a:t>2.7e-33</a:t>
                      </a:r>
                      <a:endParaRPr lang="es-MX" sz="1200" dirty="0"/>
                    </a:p>
                  </a:txBody>
                  <a:tcPr/>
                </a:tc>
              </a:tr>
              <a:tr h="278100">
                <a:tc>
                  <a:txBody>
                    <a:bodyPr/>
                    <a:lstStyle/>
                    <a:p>
                      <a:r>
                        <a:rPr lang="es-MX" sz="1200" dirty="0" smtClean="0"/>
                        <a:t>Slope3</a:t>
                      </a:r>
                      <a:endParaRPr lang="es-MX" sz="1200" dirty="0"/>
                    </a:p>
                  </a:txBody>
                  <a:tcPr/>
                </a:tc>
                <a:tc>
                  <a:txBody>
                    <a:bodyPr/>
                    <a:lstStyle/>
                    <a:p>
                      <a:r>
                        <a:rPr lang="es-MX" sz="1200" dirty="0" smtClean="0"/>
                        <a:t>-8.42</a:t>
                      </a:r>
                      <a:endParaRPr lang="es-MX" sz="1200" dirty="0"/>
                    </a:p>
                  </a:txBody>
                  <a:tcPr/>
                </a:tc>
                <a:tc>
                  <a:txBody>
                    <a:bodyPr/>
                    <a:lstStyle/>
                    <a:p>
                      <a:r>
                        <a:rPr lang="es-MX" sz="1200" dirty="0" smtClean="0"/>
                        <a:t>4.23</a:t>
                      </a:r>
                      <a:endParaRPr lang="es-MX" sz="1200" dirty="0"/>
                    </a:p>
                  </a:txBody>
                  <a:tcPr/>
                </a:tc>
                <a:tc>
                  <a:txBody>
                    <a:bodyPr/>
                    <a:lstStyle/>
                    <a:p>
                      <a:r>
                        <a:rPr lang="es-MX" sz="1200" dirty="0" smtClean="0"/>
                        <a:t>-1.96</a:t>
                      </a:r>
                      <a:endParaRPr lang="es-MX" sz="1200" dirty="0"/>
                    </a:p>
                  </a:txBody>
                  <a:tcPr/>
                </a:tc>
                <a:tc>
                  <a:txBody>
                    <a:bodyPr/>
                    <a:lstStyle/>
                    <a:p>
                      <a:r>
                        <a:rPr lang="es-MX" sz="1200" dirty="0" smtClean="0"/>
                        <a:t>0.06</a:t>
                      </a:r>
                      <a:endParaRPr lang="es-MX" sz="1200" dirty="0"/>
                    </a:p>
                  </a:txBody>
                  <a:tcPr/>
                </a:tc>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Tree>
    <p:extLst>
      <p:ext uri="{BB962C8B-B14F-4D97-AF65-F5344CB8AC3E}">
        <p14:creationId xmlns:p14="http://schemas.microsoft.com/office/powerpoint/2010/main" val="230907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
        <p:nvSpPr>
          <p:cNvPr id="2" name="Title 1"/>
          <p:cNvSpPr>
            <a:spLocks noGrp="1"/>
          </p:cNvSpPr>
          <p:nvPr>
            <p:ph type="title"/>
          </p:nvPr>
        </p:nvSpPr>
        <p:spPr/>
        <p:txBody>
          <a:bodyPr/>
          <a:lstStyle/>
          <a:p>
            <a:r>
              <a:rPr lang="en-US" dirty="0" err="1" smtClean="0"/>
              <a:t>Regresión</a:t>
            </a:r>
            <a:r>
              <a:rPr lang="en-US" dirty="0" smtClean="0"/>
              <a:t> spline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85000" lnSpcReduction="10000"/>
              </a:bodyPr>
              <a:lstStyle/>
              <a:p>
                <a:r>
                  <a:rPr lang="es-MX" dirty="0" smtClean="0"/>
                  <a:t>Hipótesis de expertos</a:t>
                </a:r>
              </a:p>
              <a:p>
                <a:pPr lvl="1"/>
                <a:r>
                  <a:rPr lang="es-MX" dirty="0" smtClean="0"/>
                  <a:t>Existen eventos en la historia que generan comportamientos específicos en distintos lapsos de tiempo</a:t>
                </a:r>
              </a:p>
              <a:p>
                <a:r>
                  <a:rPr lang="es-MX" dirty="0" smtClean="0"/>
                  <a:t>Modelo (</a:t>
                </a:r>
                <a:r>
                  <a:rPr lang="es-MX" i="1" dirty="0" smtClean="0"/>
                  <a:t>b-</a:t>
                </a:r>
                <a:r>
                  <a:rPr lang="es-MX" i="1" dirty="0" err="1" smtClean="0"/>
                  <a:t>spline</a:t>
                </a:r>
                <a:r>
                  <a:rPr lang="es-MX" dirty="0" smtClean="0"/>
                  <a:t>, primer orden)</a:t>
                </a:r>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𝑖</m:t>
                          </m:r>
                        </m:sub>
                      </m:sSub>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2"/>
                                    <m:mcJc m:val="center"/>
                                  </m:mcPr>
                                </m:mc>
                              </m:mcs>
                              <m:ctrlPr>
                                <a:rPr lang="en-US" i="1" dirty="0" smtClean="0">
                                  <a:latin typeface="Cambria Math" panose="02040503050406030204" pitchFamily="18" charset="0"/>
                                </a:rPr>
                              </m:ctrlPr>
                            </m:mP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𝑎</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𝑎</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i="1" dirty="0">
                                        <a:latin typeface="Cambria Math" panose="02040503050406030204" pitchFamily="18" charset="0"/>
                                      </a:rPr>
                                      <m:t>𝑏</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i="1" dirty="0">
                                        <a:latin typeface="Cambria Math" panose="02040503050406030204" pitchFamily="18" charset="0"/>
                                      </a:rPr>
                                      <m:t>𝑏</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a:latin typeface="Cambria Math" panose="02040503050406030204" pitchFamily="18" charset="0"/>
                                  </a:rPr>
                                  <m:t>si</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e>
                            </m:mr>
                            <m:m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0</m:t>
                                    </m:r>
                                    <m:r>
                                      <a:rPr lang="en-US" b="0" i="1" dirty="0" smtClean="0">
                                        <a:latin typeface="Cambria Math" panose="02040503050406030204" pitchFamily="18" charset="0"/>
                                      </a:rPr>
                                      <m:t>𝑐</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r>
                                      <a:rPr lang="en-US" b="0" i="1" dirty="0" smtClean="0">
                                        <a:latin typeface="Cambria Math" panose="02040503050406030204" pitchFamily="18" charset="0"/>
                                      </a:rPr>
                                      <m:t>𝑐</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e>
                                <m:r>
                                  <m:rPr>
                                    <m:sty m:val="p"/>
                                  </m:rPr>
                                  <a:rPr lang="en-US" b="0" i="0" dirty="0" smtClean="0">
                                    <a:latin typeface="Cambria Math" panose="02040503050406030204" pitchFamily="18" charset="0"/>
                                  </a:rPr>
                                  <m:t>si</m:t>
                                </m:r>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&gt;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2</m:t>
                                    </m:r>
                                  </m:sub>
                                </m:sSub>
                              </m:e>
                            </m:mr>
                          </m:m>
                        </m:e>
                      </m:d>
                    </m:oMath>
                  </m:oMathPara>
                </a14:m>
                <a:endParaRPr lang="en-US" dirty="0"/>
              </a:p>
              <a:p>
                <a:r>
                  <a:rPr lang="es-MX" dirty="0" smtClean="0"/>
                  <a:t>Resultados</a:t>
                </a:r>
              </a:p>
              <a:p>
                <a:pPr lvl="1"/>
                <a:r>
                  <a:rPr lang="en-US" dirty="0" smtClean="0"/>
                  <a:t>Se </a:t>
                </a:r>
                <a:r>
                  <a:rPr lang="en-US" dirty="0" err="1" smtClean="0"/>
                  <a:t>pierde</a:t>
                </a:r>
                <a:r>
                  <a:rPr lang="en-US" dirty="0" smtClean="0"/>
                  <a:t> la </a:t>
                </a:r>
                <a:r>
                  <a:rPr lang="en-US" dirty="0" err="1" smtClean="0"/>
                  <a:t>interpretabilidad</a:t>
                </a:r>
                <a:endParaRPr lang="es-MX" dirty="0" smtClean="0"/>
              </a:p>
              <a:p>
                <a:pPr lvl="1"/>
                <a:r>
                  <a:rPr lang="es-MX" dirty="0" smtClean="0"/>
                  <a:t>RSE de 9.381 </a:t>
                </a:r>
                <a:r>
                  <a:rPr lang="es-MX" dirty="0" err="1" smtClean="0"/>
                  <a:t>Tg</a:t>
                </a:r>
                <a:r>
                  <a:rPr lang="es-MX" dirty="0" smtClean="0"/>
                  <a:t> de CO2</a:t>
                </a:r>
              </a:p>
              <a:p>
                <a:pPr lvl="1"/>
                <a14:m>
                  <m:oMath xmlns:m="http://schemas.openxmlformats.org/officeDocument/2006/math">
                    <m:sSup>
                      <m:sSupPr>
                        <m:ctrlPr>
                          <a:rPr lang="en-US" b="0" i="1" dirty="0" smtClean="0">
                            <a:latin typeface="Cambria Math" panose="02040503050406030204" pitchFamily="18" charset="0"/>
                          </a:rPr>
                        </m:ctrlPr>
                      </m:sSupPr>
                      <m:e>
                        <m:r>
                          <a:rPr lang="es-MX"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s-MX" dirty="0" smtClean="0"/>
                  <a:t> ajustada de 0.9916</a:t>
                </a:r>
              </a:p>
              <a:p>
                <a:pPr lvl="1"/>
                <a:endParaRPr lang="es-MX"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4"/>
                <a:stretch>
                  <a:fillRect l="-1647" t="-2661" r="-1059"/>
                </a:stretch>
              </a:blipFill>
            </p:spPr>
            <p:txBody>
              <a:bodyPr/>
              <a:lstStyle/>
              <a:p>
                <a:r>
                  <a:rPr lang="es-MX">
                    <a:noFill/>
                  </a:rPr>
                  <a:t> </a:t>
                </a:r>
              </a:p>
            </p:txBody>
          </p:sp>
        </mc:Fallback>
      </mc:AlternateContent>
    </p:spTree>
    <p:extLst>
      <p:ext uri="{BB962C8B-B14F-4D97-AF65-F5344CB8AC3E}">
        <p14:creationId xmlns:p14="http://schemas.microsoft.com/office/powerpoint/2010/main" val="33659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
        <p:nvSpPr>
          <p:cNvPr id="2" name="Title 1"/>
          <p:cNvSpPr>
            <a:spLocks noGrp="1"/>
          </p:cNvSpPr>
          <p:nvPr>
            <p:ph type="title"/>
          </p:nvPr>
        </p:nvSpPr>
        <p:spPr/>
        <p:txBody>
          <a:bodyPr/>
          <a:lstStyle/>
          <a:p>
            <a:r>
              <a:rPr lang="en-US" dirty="0" err="1" smtClean="0"/>
              <a:t>Regresión</a:t>
            </a:r>
            <a:r>
              <a:rPr lang="en-US" dirty="0" smtClean="0"/>
              <a:t> spline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a:bodyPr>
              <a:lstStyle/>
              <a:p>
                <a:r>
                  <a:rPr lang="es-MX" sz="1600" dirty="0" smtClean="0"/>
                  <a:t>Hipótesis de expertos</a:t>
                </a:r>
              </a:p>
              <a:p>
                <a:pPr lvl="1"/>
                <a:r>
                  <a:rPr lang="es-MX" sz="1400" dirty="0" smtClean="0"/>
                  <a:t>Existen eventos en la historia que generan comportamientos específicos en distintos lapsos de tiempo</a:t>
                </a:r>
              </a:p>
              <a:p>
                <a:r>
                  <a:rPr lang="es-MX" sz="1600" dirty="0" smtClean="0"/>
                  <a:t>Modelo (</a:t>
                </a:r>
                <a:r>
                  <a:rPr lang="es-MX" sz="1600" i="1" dirty="0" smtClean="0"/>
                  <a:t>b-</a:t>
                </a:r>
                <a:r>
                  <a:rPr lang="es-MX" sz="1600" i="1" dirty="0" err="1" smtClean="0"/>
                  <a:t>spline</a:t>
                </a:r>
                <a:r>
                  <a:rPr lang="es-MX" sz="1600" dirty="0" smtClean="0"/>
                  <a:t>, tercer orden)</a:t>
                </a:r>
              </a:p>
              <a:p>
                <a:pPr marL="0" indent="0">
                  <a:buNone/>
                </a:pPr>
                <a14:m>
                  <m:oMathPara xmlns:m="http://schemas.openxmlformats.org/officeDocument/2006/math">
                    <m:oMathParaPr>
                      <m:jc m:val="centerGroup"/>
                    </m:oMathParaPr>
                    <m:oMath xmlns:m="http://schemas.openxmlformats.org/officeDocument/2006/math">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dirty="0">
                              <a:latin typeface="Cambria Math" panose="02040503050406030204" pitchFamily="18" charset="0"/>
                            </a:rPr>
                            <m:t>𝑖</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𝛽</m:t>
                                        </m:r>
                                      </m:e>
                                    </m:acc>
                                  </m:e>
                                  <m:sub>
                                    <m:r>
                                      <a:rPr lang="en-US" sz="1600" i="1" dirty="0">
                                        <a:latin typeface="Cambria Math" panose="02040503050406030204" pitchFamily="18" charset="0"/>
                                      </a:rPr>
                                      <m:t>0</m:t>
                                    </m:r>
                                    <m:r>
                                      <a:rPr lang="en-US" sz="1600" i="1" dirty="0">
                                        <a:latin typeface="Cambria Math" panose="02040503050406030204" pitchFamily="18" charset="0"/>
                                      </a:rPr>
                                      <m:t>𝑎</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1</m:t>
                                    </m:r>
                                    <m:r>
                                      <a:rPr lang="en-US" sz="1600" i="1" dirty="0">
                                        <a:latin typeface="Cambria Math" panose="02040503050406030204" pitchFamily="18" charset="0"/>
                                      </a:rPr>
                                      <m:t>𝑎</m:t>
                                    </m:r>
                                  </m:sub>
                                </m:sSub>
                                <m:sSub>
                                  <m:sSubPr>
                                    <m:ctrlPr>
                                      <a:rPr lang="en-US" sz="1600" i="1" dirty="0">
                                        <a:latin typeface="Cambria Math" panose="02040503050406030204" pitchFamily="18" charset="0"/>
                                      </a:rPr>
                                    </m:ctrlPr>
                                  </m:sSubPr>
                                  <m:e>
                                    <m:r>
                                      <a:rPr lang="en-US" sz="1600" i="1" dirty="0">
                                        <a:latin typeface="Cambria Math" panose="02040503050406030204" pitchFamily="18" charset="0"/>
                                      </a:rPr>
                                      <m:t>𝑥</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2</m:t>
                                    </m:r>
                                    <m:r>
                                      <a:rPr lang="en-US" sz="1600" i="1" dirty="0">
                                        <a:latin typeface="Cambria Math" panose="02040503050406030204" pitchFamily="18" charset="0"/>
                                      </a:rPr>
                                      <m:t>𝑎</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2</m:t>
                                    </m:r>
                                  </m:sup>
                                </m:sSubSup>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3</m:t>
                                    </m:r>
                                    <m:r>
                                      <a:rPr lang="en-US" sz="1600" i="1" dirty="0">
                                        <a:latin typeface="Cambria Math" panose="02040503050406030204" pitchFamily="18" charset="0"/>
                                      </a:rPr>
                                      <m:t>𝑎</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3</m:t>
                                    </m:r>
                                  </m:sup>
                                </m:sSubSup>
                              </m:e>
                              <m:e>
                                <m:r>
                                  <m:rPr>
                                    <m:sty m:val="p"/>
                                  </m:rPr>
                                  <a:rPr lang="en-US" sz="1600">
                                    <a:latin typeface="Cambria Math" panose="02040503050406030204" pitchFamily="18" charset="0"/>
                                  </a:rPr>
                                  <m:t>si</m:t>
                                </m:r>
                                <m:r>
                                  <a:rPr lang="en-US" sz="160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&lt;</m:t>
                                </m:r>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1</m:t>
                                    </m:r>
                                  </m:sub>
                                </m:sSub>
                              </m:e>
                            </m:mr>
                            <m:mr>
                              <m:e>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𝛽</m:t>
                                        </m:r>
                                      </m:e>
                                    </m:acc>
                                  </m:e>
                                  <m:sub>
                                    <m:r>
                                      <a:rPr lang="en-US" sz="1600" i="1" dirty="0">
                                        <a:latin typeface="Cambria Math" panose="02040503050406030204" pitchFamily="18" charset="0"/>
                                      </a:rPr>
                                      <m:t>0</m:t>
                                    </m:r>
                                    <m:r>
                                      <a:rPr lang="en-US" sz="1600" i="1" dirty="0">
                                        <a:latin typeface="Cambria Math" panose="02040503050406030204" pitchFamily="18" charset="0"/>
                                      </a:rPr>
                                      <m:t>𝑏</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1</m:t>
                                    </m:r>
                                    <m:r>
                                      <a:rPr lang="en-US" sz="1600" i="1" dirty="0">
                                        <a:latin typeface="Cambria Math" panose="02040503050406030204" pitchFamily="18" charset="0"/>
                                      </a:rPr>
                                      <m:t>𝑏</m:t>
                                    </m:r>
                                  </m:sub>
                                </m:sSub>
                                <m:sSub>
                                  <m:sSubPr>
                                    <m:ctrlPr>
                                      <a:rPr lang="en-US" sz="1600" i="1" dirty="0">
                                        <a:latin typeface="Cambria Math" panose="02040503050406030204" pitchFamily="18" charset="0"/>
                                      </a:rPr>
                                    </m:ctrlPr>
                                  </m:sSubPr>
                                  <m:e>
                                    <m:r>
                                      <a:rPr lang="en-US" sz="1600" i="1" dirty="0">
                                        <a:latin typeface="Cambria Math" panose="02040503050406030204" pitchFamily="18" charset="0"/>
                                      </a:rPr>
                                      <m:t>𝑥</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2</m:t>
                                    </m:r>
                                    <m:r>
                                      <a:rPr lang="en-US" sz="1600" i="1" dirty="0">
                                        <a:latin typeface="Cambria Math" panose="02040503050406030204" pitchFamily="18" charset="0"/>
                                      </a:rPr>
                                      <m:t>𝑏</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2</m:t>
                                    </m:r>
                                  </m:sup>
                                </m:sSubSup>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3</m:t>
                                    </m:r>
                                    <m:r>
                                      <a:rPr lang="en-US" sz="1600" i="1" dirty="0">
                                        <a:latin typeface="Cambria Math" panose="02040503050406030204" pitchFamily="18" charset="0"/>
                                      </a:rPr>
                                      <m:t>𝑏</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3</m:t>
                                    </m:r>
                                  </m:sup>
                                </m:sSubSup>
                              </m:e>
                              <m:e>
                                <m:r>
                                  <m:rPr>
                                    <m:sty m:val="p"/>
                                  </m:rPr>
                                  <a:rPr lang="en-US" sz="1600">
                                    <a:latin typeface="Cambria Math" panose="02040503050406030204" pitchFamily="18" charset="0"/>
                                  </a:rPr>
                                  <m:t>si</m:t>
                                </m:r>
                                <m:r>
                                  <a:rPr lang="en-US" sz="160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&lt;</m:t>
                                </m:r>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2</m:t>
                                    </m:r>
                                  </m:sub>
                                </m:sSub>
                              </m:e>
                            </m:mr>
                            <m:mr>
                              <m:e>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𝛽</m:t>
                                        </m:r>
                                      </m:e>
                                    </m:acc>
                                  </m:e>
                                  <m:sub>
                                    <m:r>
                                      <a:rPr lang="en-US" sz="1600" i="1" dirty="0">
                                        <a:latin typeface="Cambria Math" panose="02040503050406030204" pitchFamily="18" charset="0"/>
                                      </a:rPr>
                                      <m:t>0</m:t>
                                    </m:r>
                                    <m:r>
                                      <a:rPr lang="en-US" sz="1600" i="1" dirty="0">
                                        <a:latin typeface="Cambria Math" panose="02040503050406030204" pitchFamily="18" charset="0"/>
                                      </a:rPr>
                                      <m:t>𝑐</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1</m:t>
                                    </m:r>
                                    <m:r>
                                      <a:rPr lang="en-US" sz="1600" i="1" dirty="0">
                                        <a:latin typeface="Cambria Math" panose="02040503050406030204" pitchFamily="18" charset="0"/>
                                      </a:rPr>
                                      <m:t>𝑏</m:t>
                                    </m:r>
                                  </m:sub>
                                </m:sSub>
                                <m:sSub>
                                  <m:sSubPr>
                                    <m:ctrlPr>
                                      <a:rPr lang="en-US" sz="1600" i="1" dirty="0">
                                        <a:latin typeface="Cambria Math" panose="02040503050406030204" pitchFamily="18" charset="0"/>
                                      </a:rPr>
                                    </m:ctrlPr>
                                  </m:sSubPr>
                                  <m:e>
                                    <m:r>
                                      <a:rPr lang="en-US" sz="1600" i="1" dirty="0">
                                        <a:latin typeface="Cambria Math" panose="02040503050406030204" pitchFamily="18" charset="0"/>
                                      </a:rPr>
                                      <m:t>𝑥</m:t>
                                    </m:r>
                                  </m:e>
                                  <m:sub>
                                    <m:r>
                                      <a:rPr lang="en-US" sz="1600" i="1" dirty="0">
                                        <a:latin typeface="Cambria Math" panose="02040503050406030204" pitchFamily="18" charset="0"/>
                                      </a:rPr>
                                      <m:t>𝑖</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2</m:t>
                                    </m:r>
                                    <m:r>
                                      <a:rPr lang="en-US" sz="1600" i="1" dirty="0">
                                        <a:latin typeface="Cambria Math" panose="02040503050406030204" pitchFamily="18" charset="0"/>
                                      </a:rPr>
                                      <m:t>𝑏</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2</m:t>
                                    </m:r>
                                  </m:sup>
                                </m:sSubSup>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3</m:t>
                                    </m:r>
                                    <m:r>
                                      <a:rPr lang="en-US" sz="1600" i="1" dirty="0">
                                        <a:latin typeface="Cambria Math" panose="02040503050406030204" pitchFamily="18" charset="0"/>
                                      </a:rPr>
                                      <m:t>𝑏</m:t>
                                    </m:r>
                                  </m:sub>
                                </m:sSub>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𝑥</m:t>
                                    </m:r>
                                  </m:e>
                                  <m:sub>
                                    <m:r>
                                      <a:rPr lang="en-US" sz="1600" i="1" dirty="0">
                                        <a:latin typeface="Cambria Math" panose="02040503050406030204" pitchFamily="18" charset="0"/>
                                      </a:rPr>
                                      <m:t>𝑖</m:t>
                                    </m:r>
                                  </m:sub>
                                  <m:sup>
                                    <m:r>
                                      <a:rPr lang="en-US" sz="1600" i="1" dirty="0">
                                        <a:latin typeface="Cambria Math" panose="02040503050406030204" pitchFamily="18" charset="0"/>
                                      </a:rPr>
                                      <m:t>3</m:t>
                                    </m:r>
                                  </m:sup>
                                </m:sSubSup>
                              </m:e>
                              <m:e>
                                <m:r>
                                  <m:rPr>
                                    <m:sty m:val="p"/>
                                  </m:rPr>
                                  <a:rPr lang="en-US" sz="1600">
                                    <a:latin typeface="Cambria Math" panose="02040503050406030204" pitchFamily="18" charset="0"/>
                                  </a:rPr>
                                  <m:t>si</m:t>
                                </m:r>
                                <m:r>
                                  <a:rPr lang="en-US" sz="160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𝑘</m:t>
                                    </m:r>
                                  </m:e>
                                  <m:sub>
                                    <m:r>
                                      <a:rPr lang="en-US" sz="1600" i="1">
                                        <a:latin typeface="Cambria Math" panose="02040503050406030204" pitchFamily="18" charset="0"/>
                                      </a:rPr>
                                      <m:t>2</m:t>
                                    </m:r>
                                  </m:sub>
                                </m:sSub>
                              </m:e>
                            </m:mr>
                          </m:m>
                        </m:e>
                      </m:d>
                    </m:oMath>
                  </m:oMathPara>
                </a14:m>
                <a:endParaRPr lang="en-US" sz="1600" dirty="0"/>
              </a:p>
              <a:p>
                <a:r>
                  <a:rPr lang="es-MX" sz="1600" dirty="0" smtClean="0"/>
                  <a:t>Resultados</a:t>
                </a:r>
              </a:p>
              <a:p>
                <a:pPr lvl="1"/>
                <a:r>
                  <a:rPr lang="en-US" sz="1400" dirty="0" smtClean="0"/>
                  <a:t>Se </a:t>
                </a:r>
                <a:r>
                  <a:rPr lang="en-US" sz="1400" dirty="0" err="1" smtClean="0"/>
                  <a:t>pierde</a:t>
                </a:r>
                <a:r>
                  <a:rPr lang="en-US" sz="1400" dirty="0" smtClean="0"/>
                  <a:t> la </a:t>
                </a:r>
                <a:r>
                  <a:rPr lang="en-US" sz="1400" dirty="0" err="1" smtClean="0"/>
                  <a:t>interpretabilidad</a:t>
                </a:r>
                <a:endParaRPr lang="es-MX" sz="1400" dirty="0" smtClean="0"/>
              </a:p>
              <a:p>
                <a:pPr lvl="1"/>
                <a:r>
                  <a:rPr lang="es-MX" sz="1400" dirty="0" smtClean="0"/>
                  <a:t>RSE de11.6 </a:t>
                </a:r>
                <a:r>
                  <a:rPr lang="es-MX" sz="1400" dirty="0" err="1" smtClean="0"/>
                  <a:t>Tg</a:t>
                </a:r>
                <a:r>
                  <a:rPr lang="es-MX" sz="1400" dirty="0" smtClean="0"/>
                  <a:t> de CO2</a:t>
                </a:r>
              </a:p>
              <a:p>
                <a:pPr lvl="1"/>
                <a14:m>
                  <m:oMath xmlns:m="http://schemas.openxmlformats.org/officeDocument/2006/math">
                    <m:sSup>
                      <m:sSupPr>
                        <m:ctrlPr>
                          <a:rPr lang="en-US" sz="1400" b="0" i="1" dirty="0" smtClean="0">
                            <a:latin typeface="Cambria Math" panose="02040503050406030204" pitchFamily="18" charset="0"/>
                          </a:rPr>
                        </m:ctrlPr>
                      </m:sSupPr>
                      <m:e>
                        <m:r>
                          <a:rPr lang="es-MX" sz="1400" i="1" dirty="0" smtClean="0">
                            <a:latin typeface="Cambria Math" panose="02040503050406030204" pitchFamily="18" charset="0"/>
                          </a:rPr>
                          <m:t>𝑅</m:t>
                        </m:r>
                      </m:e>
                      <m:sup>
                        <m:r>
                          <a:rPr lang="en-US" sz="1400" b="0" i="1" dirty="0" smtClean="0">
                            <a:latin typeface="Cambria Math" panose="02040503050406030204" pitchFamily="18" charset="0"/>
                          </a:rPr>
                          <m:t>2</m:t>
                        </m:r>
                      </m:sup>
                    </m:sSup>
                  </m:oMath>
                </a14:m>
                <a:r>
                  <a:rPr lang="es-MX" sz="1400" dirty="0" smtClean="0"/>
                  <a:t> ajustada de 0.9874</a:t>
                </a:r>
              </a:p>
              <a:p>
                <a:pPr lvl="1"/>
                <a:endParaRPr lang="es-MX" sz="1400"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3"/>
                <a:stretch>
                  <a:fillRect l="-471" t="-980"/>
                </a:stretch>
              </a:blipFill>
            </p:spPr>
            <p:txBody>
              <a:bodyPr/>
              <a:lstStyle/>
              <a:p>
                <a:r>
                  <a:rPr lang="es-MX">
                    <a:noFill/>
                  </a:rPr>
                  <a:t> </a:t>
                </a:r>
              </a:p>
            </p:txBody>
          </p:sp>
        </mc:Fallback>
      </mc:AlternateContent>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336" y="2704328"/>
            <a:ext cx="5185464" cy="2592000"/>
          </a:xfrm>
          <a:prstGeom prst="rect">
            <a:avLst/>
          </a:prstGeom>
        </p:spPr>
      </p:pic>
    </p:spTree>
    <p:extLst>
      <p:ext uri="{BB962C8B-B14F-4D97-AF65-F5344CB8AC3E}">
        <p14:creationId xmlns:p14="http://schemas.microsoft.com/office/powerpoint/2010/main" val="294371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Regresión no lineal</a:t>
            </a:r>
            <a:endParaRPr lang="es-MX" dirty="0"/>
          </a:p>
        </p:txBody>
      </p:sp>
      <p:sp>
        <p:nvSpPr>
          <p:cNvPr id="3" name="Content Placeholder 2"/>
          <p:cNvSpPr>
            <a:spLocks noGrp="1"/>
          </p:cNvSpPr>
          <p:nvPr>
            <p:ph idx="1"/>
          </p:nvPr>
        </p:nvSpPr>
        <p:spPr/>
        <p:txBody>
          <a:bodyPr>
            <a:normAutofit fontScale="85000" lnSpcReduction="20000"/>
          </a:bodyPr>
          <a:lstStyle/>
          <a:p>
            <a:r>
              <a:rPr lang="es-MX" dirty="0" smtClean="0"/>
              <a:t>Nos hemos enfocado en modelos lineales</a:t>
            </a:r>
          </a:p>
          <a:p>
            <a:pPr lvl="1"/>
            <a:r>
              <a:rPr lang="es-MX" dirty="0" smtClean="0"/>
              <a:t>Simples de describir y de implementar, particularmente buenos para interpretación e inferencias</a:t>
            </a:r>
          </a:p>
          <a:p>
            <a:pPr lvl="1"/>
            <a:r>
              <a:rPr lang="es-MX" dirty="0" smtClean="0"/>
              <a:t>Pueden llegar a tener limitaciones cuando hay enfoque en predicción</a:t>
            </a:r>
          </a:p>
          <a:p>
            <a:pPr lvl="2"/>
            <a:r>
              <a:rPr lang="es-MX" dirty="0" smtClean="0"/>
              <a:t>La relación lineal entre entrada y salida es una aproximación, y en ocasiones no muy buena</a:t>
            </a:r>
          </a:p>
          <a:p>
            <a:r>
              <a:rPr lang="es-MX" dirty="0" smtClean="0"/>
              <a:t>Métodos a revisar</a:t>
            </a:r>
          </a:p>
          <a:p>
            <a:pPr lvl="1"/>
            <a:r>
              <a:rPr lang="es-MX" dirty="0" smtClean="0"/>
              <a:t>Regresión </a:t>
            </a:r>
            <a:r>
              <a:rPr lang="es-MX" dirty="0" err="1" smtClean="0"/>
              <a:t>polinomial</a:t>
            </a:r>
            <a:endParaRPr lang="es-MX" dirty="0" smtClean="0"/>
          </a:p>
          <a:p>
            <a:pPr lvl="2"/>
            <a:r>
              <a:rPr lang="es-MX" dirty="0" smtClean="0">
                <a:solidFill>
                  <a:schemeClr val="tx1"/>
                </a:solidFill>
              </a:rPr>
              <a:t>Método paramétrico</a:t>
            </a:r>
          </a:p>
          <a:p>
            <a:pPr lvl="2"/>
            <a:r>
              <a:rPr lang="es-MX" dirty="0" smtClean="0">
                <a:solidFill>
                  <a:schemeClr val="tx1"/>
                </a:solidFill>
              </a:rPr>
              <a:t>Incluiremos términos cuadráticos, cúbicos o incluso de mayor orden al modelo</a:t>
            </a:r>
          </a:p>
          <a:p>
            <a:pPr lvl="1"/>
            <a:r>
              <a:rPr lang="es-MX" dirty="0" smtClean="0"/>
              <a:t>Regresión segmentada</a:t>
            </a:r>
          </a:p>
          <a:p>
            <a:pPr lvl="2"/>
            <a:r>
              <a:rPr lang="es-MX" dirty="0" smtClean="0">
                <a:solidFill>
                  <a:schemeClr val="bg1"/>
                </a:solidFill>
              </a:rPr>
              <a:t>Método paramétrico</a:t>
            </a:r>
          </a:p>
          <a:p>
            <a:pPr lvl="2"/>
            <a:r>
              <a:rPr lang="es-MX" dirty="0" smtClean="0">
                <a:solidFill>
                  <a:schemeClr val="bg1"/>
                </a:solidFill>
              </a:rPr>
              <a:t>Dividiremos nuestro sistema en segmentos, cada uno con su propio modelo</a:t>
            </a:r>
          </a:p>
          <a:p>
            <a:pPr lvl="1"/>
            <a:r>
              <a:rPr lang="es-MX" dirty="0" smtClean="0"/>
              <a:t>KNN para regresión</a:t>
            </a:r>
          </a:p>
          <a:p>
            <a:pPr lvl="2"/>
            <a:r>
              <a:rPr lang="es-MX" dirty="0" smtClean="0">
                <a:solidFill>
                  <a:schemeClr val="bg1"/>
                </a:solidFill>
              </a:rPr>
              <a:t>Método no paramétrico</a:t>
            </a:r>
          </a:p>
          <a:p>
            <a:pPr lvl="2"/>
            <a:r>
              <a:rPr lang="es-MX" dirty="0" smtClean="0">
                <a:solidFill>
                  <a:schemeClr val="bg1"/>
                </a:solidFill>
              </a:rPr>
              <a:t>Predeciremos un valor basándonos en las observaciones más similares</a:t>
            </a:r>
            <a:endParaRPr lang="es-MX" dirty="0">
              <a:solidFill>
                <a:schemeClr val="bg1"/>
              </a:solidFill>
            </a:endParaRPr>
          </a:p>
        </p:txBody>
      </p:sp>
    </p:spTree>
    <p:extLst>
      <p:ext uri="{BB962C8B-B14F-4D97-AF65-F5344CB8AC3E}">
        <p14:creationId xmlns:p14="http://schemas.microsoft.com/office/powerpoint/2010/main" val="91770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9" end="9"/>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500" fill="hold"/>
                                        <p:tgtEl>
                                          <p:spTgt spid="3">
                                            <p:txEl>
                                              <p:pRg st="10" end="10"/>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¿Qué forma tienen los puntos?</a:t>
            </a:r>
            <a:endParaRPr lang="es-MX"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4780" y="1785948"/>
            <a:ext cx="8642440" cy="4320000"/>
          </a:xfrm>
        </p:spPr>
      </p:pic>
    </p:spTree>
    <p:extLst>
      <p:ext uri="{BB962C8B-B14F-4D97-AF65-F5344CB8AC3E}">
        <p14:creationId xmlns:p14="http://schemas.microsoft.com/office/powerpoint/2010/main" val="217408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r>
                  <a:rPr lang="en-US" dirty="0" smtClean="0"/>
                  <a:t>Hasta </a:t>
                </a:r>
                <a:r>
                  <a:rPr lang="en-US" dirty="0" err="1" smtClean="0"/>
                  <a:t>ahora</a:t>
                </a:r>
                <a:r>
                  <a:rPr lang="en-US" dirty="0" smtClean="0"/>
                  <a:t> solo </a:t>
                </a:r>
                <a:r>
                  <a:rPr lang="en-US" dirty="0" err="1" smtClean="0"/>
                  <a:t>hemos</a:t>
                </a:r>
                <a:r>
                  <a:rPr lang="en-US" dirty="0" smtClean="0"/>
                  <a:t> </a:t>
                </a:r>
                <a:r>
                  <a:rPr lang="en-US" dirty="0" err="1" smtClean="0"/>
                  <a:t>trabajado</a:t>
                </a:r>
                <a:r>
                  <a:rPr lang="en-US" dirty="0" smtClean="0"/>
                  <a:t> con </a:t>
                </a:r>
                <a:r>
                  <a:rPr lang="en-US" dirty="0" err="1" smtClean="0"/>
                  <a:t>métodos</a:t>
                </a:r>
                <a:r>
                  <a:rPr lang="en-US" dirty="0" smtClean="0"/>
                  <a:t> </a:t>
                </a:r>
                <a:r>
                  <a:rPr lang="en-US" dirty="0" err="1" smtClean="0"/>
                  <a:t>paramétricos</a:t>
                </a:r>
                <a:endParaRPr lang="en-US" dirty="0" smtClean="0"/>
              </a:p>
              <a:p>
                <a:pPr lvl="1"/>
                <a:r>
                  <a:rPr lang="en-US" dirty="0" err="1" smtClean="0"/>
                  <a:t>Ventajas</a:t>
                </a:r>
                <a:endParaRPr lang="en-US" dirty="0" smtClean="0"/>
              </a:p>
              <a:p>
                <a:pPr lvl="2"/>
                <a:r>
                  <a:rPr lang="en-US" dirty="0" smtClean="0"/>
                  <a:t>Se </a:t>
                </a:r>
                <a:r>
                  <a:rPr lang="en-US" dirty="0" err="1" smtClean="0"/>
                  <a:t>ajustan</a:t>
                </a:r>
                <a:r>
                  <a:rPr lang="en-US" dirty="0" smtClean="0"/>
                  <a:t> de forma </a:t>
                </a:r>
                <a:r>
                  <a:rPr lang="en-US" dirty="0" err="1" smtClean="0"/>
                  <a:t>sencilla</a:t>
                </a:r>
                <a:endParaRPr lang="en-US" dirty="0" smtClean="0"/>
              </a:p>
              <a:p>
                <a:pPr lvl="2"/>
                <a:r>
                  <a:rPr lang="en-US" dirty="0" err="1" smtClean="0"/>
                  <a:t>Fáciles</a:t>
                </a:r>
                <a:r>
                  <a:rPr lang="en-US" dirty="0" smtClean="0"/>
                  <a:t> de </a:t>
                </a:r>
                <a:r>
                  <a:rPr lang="en-US" dirty="0" err="1" smtClean="0"/>
                  <a:t>interpretar</a:t>
                </a:r>
                <a:endParaRPr lang="en-US" dirty="0" smtClean="0"/>
              </a:p>
              <a:p>
                <a:pPr lvl="2"/>
                <a:r>
                  <a:rPr lang="en-US" dirty="0" smtClean="0"/>
                  <a:t>Se </a:t>
                </a:r>
                <a:r>
                  <a:rPr lang="en-US" dirty="0" err="1" smtClean="0"/>
                  <a:t>pueden</a:t>
                </a:r>
                <a:r>
                  <a:rPr lang="en-US" dirty="0" smtClean="0"/>
                  <a:t> </a:t>
                </a:r>
                <a:r>
                  <a:rPr lang="en-US" dirty="0" err="1" smtClean="0"/>
                  <a:t>hacer</a:t>
                </a:r>
                <a:r>
                  <a:rPr lang="en-US" dirty="0" smtClean="0"/>
                  <a:t> </a:t>
                </a:r>
                <a:r>
                  <a:rPr lang="en-US" dirty="0" err="1" smtClean="0"/>
                  <a:t>pruebas</a:t>
                </a:r>
                <a:r>
                  <a:rPr lang="en-US" dirty="0" smtClean="0"/>
                  <a:t> de </a:t>
                </a:r>
                <a:r>
                  <a:rPr lang="en-US" dirty="0" err="1" smtClean="0"/>
                  <a:t>significancia</a:t>
                </a:r>
                <a:r>
                  <a:rPr lang="en-US" dirty="0" smtClean="0"/>
                  <a:t> de forma </a:t>
                </a:r>
                <a:r>
                  <a:rPr lang="en-US" dirty="0" err="1" smtClean="0"/>
                  <a:t>directa</a:t>
                </a:r>
                <a:endParaRPr lang="en-US" dirty="0" smtClean="0"/>
              </a:p>
              <a:p>
                <a:pPr lvl="1"/>
                <a:r>
                  <a:rPr lang="en-US" dirty="0" err="1" smtClean="0"/>
                  <a:t>Desventajas</a:t>
                </a:r>
                <a:endParaRPr lang="en-US" dirty="0" smtClean="0"/>
              </a:p>
              <a:p>
                <a:pPr lvl="2"/>
                <a:r>
                  <a:rPr lang="en-US" dirty="0" err="1"/>
                  <a:t>Asumimos</a:t>
                </a:r>
                <a:r>
                  <a:rPr lang="en-US" dirty="0"/>
                  <a:t> </a:t>
                </a:r>
                <a:r>
                  <a:rPr lang="en-US" dirty="0" err="1"/>
                  <a:t>una</a:t>
                </a:r>
                <a:r>
                  <a:rPr lang="en-US" dirty="0"/>
                  <a:t> forma de </a:t>
                </a:r>
                <a:r>
                  <a:rPr lang="en-US" dirty="0" smtClean="0"/>
                  <a:t>f(X): </a:t>
                </a:r>
                <a:r>
                  <a:rPr lang="en-US" dirty="0"/>
                  <a:t>lineal, </a:t>
                </a:r>
                <a:r>
                  <a:rPr lang="en-US" dirty="0" err="1"/>
                  <a:t>cuadrática</a:t>
                </a:r>
                <a:r>
                  <a:rPr lang="en-US" dirty="0"/>
                  <a:t>, etc</a:t>
                </a:r>
                <a:r>
                  <a:rPr lang="en-US" dirty="0" smtClean="0"/>
                  <a:t>.</a:t>
                </a:r>
              </a:p>
              <a:p>
                <a:pPr lvl="2"/>
                <a:r>
                  <a:rPr lang="en-US" dirty="0" smtClean="0"/>
                  <a:t>Si el </a:t>
                </a:r>
                <a:r>
                  <a:rPr lang="en-US" dirty="0" err="1" smtClean="0"/>
                  <a:t>sistema</a:t>
                </a:r>
                <a:r>
                  <a:rPr lang="en-US" dirty="0" smtClean="0"/>
                  <a:t> </a:t>
                </a:r>
                <a:r>
                  <a:rPr lang="en-US" dirty="0" err="1" smtClean="0"/>
                  <a:t>realmente</a:t>
                </a:r>
                <a:r>
                  <a:rPr lang="en-US" dirty="0" smtClean="0"/>
                  <a:t> no se </a:t>
                </a:r>
                <a:r>
                  <a:rPr lang="en-US" dirty="0" err="1" smtClean="0"/>
                  <a:t>comporta</a:t>
                </a:r>
                <a:r>
                  <a:rPr lang="en-US" dirty="0" smtClean="0"/>
                  <a:t> de </a:t>
                </a:r>
                <a:r>
                  <a:rPr lang="en-US" dirty="0" err="1" smtClean="0"/>
                  <a:t>esa</a:t>
                </a:r>
                <a:r>
                  <a:rPr lang="en-US" dirty="0" smtClean="0"/>
                  <a:t> </a:t>
                </a:r>
                <a:r>
                  <a:rPr lang="en-US" dirty="0" err="1" smtClean="0"/>
                  <a:t>manera</a:t>
                </a:r>
                <a:r>
                  <a:rPr lang="en-US" dirty="0" smtClean="0"/>
                  <a:t>, </a:t>
                </a:r>
                <a:r>
                  <a:rPr lang="en-US" dirty="0" err="1" smtClean="0"/>
                  <a:t>muy</a:t>
                </a:r>
                <a:r>
                  <a:rPr lang="en-US" dirty="0" smtClean="0"/>
                  <a:t> </a:t>
                </a:r>
                <a:r>
                  <a:rPr lang="en-US" dirty="0" err="1" smtClean="0"/>
                  <a:t>malas</a:t>
                </a:r>
                <a:r>
                  <a:rPr lang="en-US" dirty="0" smtClean="0"/>
                  <a:t> </a:t>
                </a:r>
                <a:r>
                  <a:rPr lang="en-US" dirty="0" err="1" smtClean="0"/>
                  <a:t>predicciones</a:t>
                </a:r>
                <a:endParaRPr lang="en-US" dirty="0" smtClean="0"/>
              </a:p>
              <a:p>
                <a:r>
                  <a:rPr lang="en-US" dirty="0" err="1" smtClean="0"/>
                  <a:t>Revisemos</a:t>
                </a:r>
                <a:r>
                  <a:rPr lang="en-US" dirty="0" smtClean="0"/>
                  <a:t> un </a:t>
                </a:r>
                <a:r>
                  <a:rPr lang="en-US" dirty="0" err="1" smtClean="0"/>
                  <a:t>método</a:t>
                </a:r>
                <a:r>
                  <a:rPr lang="en-US" dirty="0" smtClean="0"/>
                  <a:t> que </a:t>
                </a:r>
                <a:r>
                  <a:rPr lang="en-US" dirty="0" err="1" smtClean="0"/>
                  <a:t>resuelves</a:t>
                </a:r>
                <a:r>
                  <a:rPr lang="en-US" dirty="0" smtClean="0"/>
                  <a:t> </a:t>
                </a:r>
                <a:r>
                  <a:rPr lang="en-US" dirty="0" err="1" smtClean="0"/>
                  <a:t>problemas</a:t>
                </a:r>
                <a:r>
                  <a:rPr lang="en-US" dirty="0" smtClean="0"/>
                  <a:t> de </a:t>
                </a:r>
                <a:r>
                  <a:rPr lang="en-US" dirty="0" err="1" smtClean="0"/>
                  <a:t>regresión</a:t>
                </a:r>
                <a:r>
                  <a:rPr lang="en-US" dirty="0" smtClean="0"/>
                  <a:t>, </a:t>
                </a:r>
                <a:r>
                  <a:rPr lang="en-US" dirty="0" err="1" smtClean="0"/>
                  <a:t>incluso</a:t>
                </a:r>
                <a:r>
                  <a:rPr lang="en-US" dirty="0" smtClean="0"/>
                  <a:t> </a:t>
                </a:r>
                <a:r>
                  <a:rPr lang="en-US" dirty="0" err="1" smtClean="0"/>
                  <a:t>si</a:t>
                </a:r>
                <a:r>
                  <a:rPr lang="en-US" dirty="0" smtClean="0"/>
                  <a:t> no se </a:t>
                </a:r>
                <a:r>
                  <a:rPr lang="en-US" dirty="0" err="1" smtClean="0"/>
                  <a:t>basa</a:t>
                </a:r>
                <a:r>
                  <a:rPr lang="en-US" dirty="0" smtClean="0"/>
                  <a:t> </a:t>
                </a:r>
                <a:r>
                  <a:rPr lang="en-US" dirty="0" err="1" smtClean="0"/>
                  <a:t>en</a:t>
                </a:r>
                <a:r>
                  <a:rPr lang="en-US" dirty="0" smtClean="0"/>
                  <a:t> </a:t>
                </a:r>
                <a:r>
                  <a:rPr lang="en-US" dirty="0" err="1" smtClean="0"/>
                  <a:t>regresión</a:t>
                </a:r>
                <a:r>
                  <a:rPr lang="en-US" dirty="0" smtClean="0"/>
                  <a:t>, </a:t>
                </a:r>
                <a:r>
                  <a:rPr lang="en-US" dirty="0" err="1" smtClean="0"/>
                  <a:t>pero</a:t>
                </a:r>
                <a:r>
                  <a:rPr lang="en-US" dirty="0" smtClean="0"/>
                  <a:t> que </a:t>
                </a:r>
                <a:r>
                  <a:rPr lang="en-US" dirty="0" err="1" smtClean="0"/>
                  <a:t>es</a:t>
                </a:r>
                <a:r>
                  <a:rPr lang="en-US" dirty="0" smtClean="0"/>
                  <a:t> no </a:t>
                </a:r>
                <a:r>
                  <a:rPr lang="en-US" dirty="0" err="1" smtClean="0"/>
                  <a:t>paramétrico</a:t>
                </a:r>
                <a:endParaRPr lang="en-US" dirty="0" smtClean="0"/>
              </a:p>
              <a:p>
                <a:pPr lvl="1"/>
                <a:r>
                  <a:rPr lang="en-US" dirty="0" smtClean="0"/>
                  <a:t>KNN o k </a:t>
                </a:r>
                <a:r>
                  <a:rPr lang="en-US" dirty="0" err="1" smtClean="0"/>
                  <a:t>vecinos</a:t>
                </a:r>
                <a:r>
                  <a:rPr lang="en-US" dirty="0" smtClean="0"/>
                  <a:t> </a:t>
                </a:r>
                <a:r>
                  <a:rPr lang="en-US" dirty="0" err="1" smtClean="0"/>
                  <a:t>más</a:t>
                </a:r>
                <a:r>
                  <a:rPr lang="en-US" dirty="0" smtClean="0"/>
                  <a:t> </a:t>
                </a:r>
                <a:r>
                  <a:rPr lang="en-US" dirty="0" err="1" smtClean="0"/>
                  <a:t>cercanos</a:t>
                </a:r>
                <a:endParaRPr lang="en-US" dirty="0" smtClean="0"/>
              </a:p>
              <a:p>
                <a:r>
                  <a:rPr lang="en-US" dirty="0" err="1" smtClean="0"/>
                  <a:t>Metodología</a:t>
                </a:r>
                <a:endParaRPr lang="en-US" dirty="0" smtClean="0"/>
              </a:p>
              <a:p>
                <a:pPr lvl="1"/>
                <a:r>
                  <a:rPr lang="en-US" dirty="0" err="1" smtClean="0"/>
                  <a:t>Definir</a:t>
                </a:r>
                <a:r>
                  <a:rPr lang="en-US" dirty="0" smtClean="0"/>
                  <a:t> valor de k (</a:t>
                </a:r>
                <a:r>
                  <a:rPr lang="en-US" dirty="0" err="1" smtClean="0"/>
                  <a:t>típicamente</a:t>
                </a:r>
                <a:r>
                  <a:rPr lang="en-US" dirty="0" smtClean="0"/>
                  <a:t> de forma experimental con </a:t>
                </a:r>
                <a:r>
                  <a:rPr lang="en-US" dirty="0" err="1" smtClean="0"/>
                  <a:t>validación</a:t>
                </a:r>
                <a:r>
                  <a:rPr lang="en-US" dirty="0" smtClean="0"/>
                  <a:t> </a:t>
                </a:r>
                <a:r>
                  <a:rPr lang="en-US" dirty="0" err="1" smtClean="0"/>
                  <a:t>cruzada</a:t>
                </a:r>
                <a:r>
                  <a:rPr lang="en-US" dirty="0" smtClean="0"/>
                  <a:t>)</a:t>
                </a:r>
              </a:p>
              <a:p>
                <a:pPr lvl="1"/>
                <a:r>
                  <a:rPr lang="en-US" dirty="0" smtClean="0"/>
                  <a:t>Para un valor de </a:t>
                </a:r>
                <a:r>
                  <a:rPr lang="en-US" dirty="0" err="1" smtClean="0"/>
                  <a:t>prueba</a:t>
                </a:r>
                <a:r>
                  <a:rPr lang="en-US" dirty="0" smtClean="0"/>
                  <a:t>, </a:t>
                </a:r>
                <a:r>
                  <a:rPr lang="en-US" dirty="0" err="1" smtClean="0"/>
                  <a:t>encontrar</a:t>
                </a:r>
                <a:r>
                  <a:rPr lang="en-US" dirty="0" smtClean="0"/>
                  <a:t> las k </a:t>
                </a:r>
                <a:r>
                  <a:rPr lang="en-US" dirty="0" err="1" smtClean="0"/>
                  <a:t>observaciones</a:t>
                </a:r>
                <a:r>
                  <a:rPr lang="en-US" dirty="0" smtClean="0"/>
                  <a:t> con </a:t>
                </a:r>
                <a:r>
                  <a:rPr lang="en-US" dirty="0" err="1" smtClean="0"/>
                  <a:t>los</a:t>
                </a:r>
                <a:r>
                  <a:rPr lang="en-US" dirty="0" smtClean="0"/>
                  <a:t> </a:t>
                </a:r>
                <a:r>
                  <a:rPr lang="en-US" dirty="0" err="1" smtClean="0"/>
                  <a:t>valores</a:t>
                </a:r>
                <a:r>
                  <a:rPr lang="en-US" dirty="0" smtClean="0"/>
                  <a:t> </a:t>
                </a:r>
                <a:r>
                  <a:rPr lang="en-US" dirty="0" err="1" smtClean="0"/>
                  <a:t>más</a:t>
                </a:r>
                <a:r>
                  <a:rPr lang="en-US" dirty="0" smtClean="0"/>
                  <a:t> </a:t>
                </a:r>
                <a:r>
                  <a:rPr lang="en-US" dirty="0" err="1" smtClean="0"/>
                  <a:t>cercanos</a:t>
                </a:r>
                <a:r>
                  <a:rPr lang="en-US" dirty="0" smtClean="0"/>
                  <a:t>, </a:t>
                </a:r>
                <a:r>
                  <a:rPr lang="en-US" dirty="0" err="1" smtClean="0"/>
                  <a:t>definidos</a:t>
                </a:r>
                <a:r>
                  <a:rPr lang="en-US" dirty="0" smtClean="0"/>
                  <a:t> </a:t>
                </a:r>
                <a:r>
                  <a:rPr lang="en-US" dirty="0" err="1" smtClean="0"/>
                  <a:t>como</a:t>
                </a:r>
                <a:r>
                  <a:rPr lang="en-US" dirty="0" smtClean="0"/>
                  <a:t> el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a14:m>
                <a:endParaRPr lang="en-US" dirty="0" smtClean="0"/>
              </a:p>
              <a:p>
                <a:pPr lvl="1"/>
                <a:r>
                  <a:rPr lang="en-US" dirty="0" smtClean="0"/>
                  <a:t>Se </a:t>
                </a:r>
                <a:r>
                  <a:rPr lang="en-US" dirty="0" err="1" smtClean="0"/>
                  <a:t>estima</a:t>
                </a:r>
                <a:r>
                  <a:rPr lang="en-US" dirty="0" smtClean="0"/>
                  <a:t> Y </a:t>
                </a:r>
                <a:r>
                  <a:rPr lang="en-US" dirty="0" err="1" smtClean="0"/>
                  <a:t>como</a:t>
                </a:r>
                <a:r>
                  <a:rPr lang="en-US" dirty="0" smtClean="0"/>
                  <a:t> el </a:t>
                </a:r>
                <a:r>
                  <a:rPr lang="en-US" dirty="0" err="1" smtClean="0"/>
                  <a:t>promedio</a:t>
                </a:r>
                <a:r>
                  <a:rPr lang="en-US" dirty="0" smtClean="0"/>
                  <a:t> del set de k </a:t>
                </a:r>
                <a:r>
                  <a:rPr lang="en-US" dirty="0" err="1" smtClean="0"/>
                  <a:t>observaciones</a:t>
                </a:r>
                <a:r>
                  <a:rPr lang="en-US" dirty="0" smtClean="0"/>
                  <a:t> </a:t>
                </a:r>
                <a:r>
                  <a:rPr lang="en-US" dirty="0" err="1" smtClean="0"/>
                  <a:t>más</a:t>
                </a:r>
                <a:r>
                  <a:rPr lang="en-US" dirty="0" smtClean="0"/>
                  <a:t> </a:t>
                </a:r>
                <a:r>
                  <a:rPr lang="en-US" dirty="0" err="1" smtClean="0"/>
                  <a:t>cercanas</a:t>
                </a: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06" t="-2241" b="-24790"/>
                </a:stretch>
              </a:blipFill>
            </p:spPr>
            <p:txBody>
              <a:bodyPr/>
              <a:lstStyle/>
              <a:p>
                <a:r>
                  <a:rPr lang="es-MX">
                    <a:noFill/>
                  </a:rPr>
                  <a:t> </a:t>
                </a:r>
              </a:p>
            </p:txBody>
          </p:sp>
        </mc:Fallback>
      </mc:AlternateContent>
    </p:spTree>
    <p:extLst>
      <p:ext uri="{BB962C8B-B14F-4D97-AF65-F5344CB8AC3E}">
        <p14:creationId xmlns:p14="http://schemas.microsoft.com/office/powerpoint/2010/main" val="168070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smtClean="0"/>
                  <a:t>Métrica de </a:t>
                </a:r>
                <a:r>
                  <a:rPr lang="en-US" dirty="0" err="1" smtClean="0"/>
                  <a:t>distancia</a:t>
                </a:r>
                <a:endParaRPr lang="en-US" dirty="0" smtClean="0"/>
              </a:p>
              <a:p>
                <a:pPr lvl="1"/>
                <a:r>
                  <a:rPr lang="en-US" dirty="0" err="1" smtClean="0"/>
                  <a:t>Datos</a:t>
                </a:r>
                <a:r>
                  <a:rPr lang="en-US" dirty="0" smtClean="0"/>
                  <a:t> </a:t>
                </a:r>
                <a:r>
                  <a:rPr lang="en-US" dirty="0" err="1" smtClean="0"/>
                  <a:t>cuantitativos</a:t>
                </a:r>
                <a:r>
                  <a:rPr lang="en-US" dirty="0" smtClean="0"/>
                  <a:t>. </a:t>
                </a:r>
                <a:r>
                  <a:rPr lang="en-US" dirty="0" err="1" smtClean="0"/>
                  <a:t>Distancia</a:t>
                </a:r>
                <a:r>
                  <a:rPr lang="en-US" dirty="0" smtClean="0"/>
                  <a:t> </a:t>
                </a:r>
                <a:r>
                  <a:rPr lang="en-US" dirty="0" err="1" smtClean="0"/>
                  <a:t>euclideana</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𝑛</m:t>
                                      </m:r>
                                    </m:sub>
                                  </m:sSub>
                                </m:e>
                              </m:d>
                            </m:e>
                            <m:sup>
                              <m:r>
                                <a:rPr lang="en-US" i="1">
                                  <a:latin typeface="Cambria Math" panose="02040503050406030204" pitchFamily="18" charset="0"/>
                                </a:rPr>
                                <m:t>2</m:t>
                              </m:r>
                            </m:sup>
                          </m:sSup>
                        </m:e>
                      </m:rad>
                    </m:oMath>
                  </m:oMathPara>
                </a14:m>
                <a:endParaRPr lang="en-US" dirty="0" smtClean="0"/>
              </a:p>
              <a:p>
                <a:pPr lvl="1"/>
                <a:r>
                  <a:rPr lang="en-US" dirty="0" err="1" smtClean="0"/>
                  <a:t>Datos</a:t>
                </a:r>
                <a:r>
                  <a:rPr lang="en-US" dirty="0" smtClean="0"/>
                  <a:t> </a:t>
                </a:r>
                <a:r>
                  <a:rPr lang="en-US" dirty="0" err="1" smtClean="0"/>
                  <a:t>cualitativos</a:t>
                </a:r>
                <a:r>
                  <a:rPr lang="en-US" dirty="0" smtClean="0"/>
                  <a:t>. </a:t>
                </a:r>
                <a:r>
                  <a:rPr lang="en-US" dirty="0" err="1" smtClean="0"/>
                  <a:t>Distancia</a:t>
                </a:r>
                <a:r>
                  <a:rPr lang="en-US" dirty="0" smtClean="0"/>
                  <a:t> Hamming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e>
                      </m:nary>
                    </m:oMath>
                  </m:oMathPara>
                </a14:m>
                <a:endParaRPr lang="en-US" dirty="0" smtClean="0"/>
              </a:p>
              <a:p>
                <a:r>
                  <a:rPr lang="en-US" dirty="0" err="1" smtClean="0"/>
                  <a:t>Métrica</a:t>
                </a:r>
                <a:r>
                  <a:rPr lang="en-US" dirty="0" smtClean="0"/>
                  <a:t> de error</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RSE</m:t>
                      </m:r>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e>
                      </m:rad>
                      <m:r>
                        <a:rPr lang="en-US" b="0" i="1" smtClean="0">
                          <a:latin typeface="Cambria Math" panose="02040503050406030204" pitchFamily="18" charset="0"/>
                        </a:rPr>
                        <m:t>=</m:t>
                      </m:r>
                      <m:r>
                        <m:rPr>
                          <m:sty m:val="p"/>
                        </m:rPr>
                        <a:rPr lang="en-US" b="0" i="0" smtClean="0">
                          <a:latin typeface="Cambria Math" panose="02040503050406030204" pitchFamily="18" charset="0"/>
                        </a:rPr>
                        <m:t>RMSE</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2801"/>
                </a:stretch>
              </a:blipFill>
            </p:spPr>
            <p:txBody>
              <a:bodyPr/>
              <a:lstStyle/>
              <a:p>
                <a:r>
                  <a:rPr lang="es-MX">
                    <a:noFill/>
                  </a:rPr>
                  <a:t> </a:t>
                </a:r>
              </a:p>
            </p:txBody>
          </p:sp>
        </mc:Fallback>
      </mc:AlternateContent>
    </p:spTree>
    <p:extLst>
      <p:ext uri="{BB962C8B-B14F-4D97-AF65-F5344CB8AC3E}">
        <p14:creationId xmlns:p14="http://schemas.microsoft.com/office/powerpoint/2010/main" val="351052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KNN</a:t>
            </a:r>
            <a:endParaRPr lang="es-MX"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85000" lnSpcReduction="20000"/>
              </a:bodyPr>
              <a:lstStyle/>
              <a:p>
                <a:r>
                  <a:rPr lang="es-MX" dirty="0" smtClean="0"/>
                  <a:t>Caso</a:t>
                </a:r>
              </a:p>
              <a:p>
                <a:pPr lvl="1"/>
                <a:r>
                  <a:rPr lang="es-MX" dirty="0" smtClean="0"/>
                  <a:t>Base de datos de calidad del vino. Se desea predecir la calidad con base en 5 variables</a:t>
                </a:r>
              </a:p>
              <a:p>
                <a:r>
                  <a:rPr lang="es-MX" dirty="0" smtClean="0"/>
                  <a:t>Hipótesis inicial</a:t>
                </a:r>
              </a:p>
              <a:p>
                <a:pPr lvl="1"/>
                <a:r>
                  <a:rPr lang="es-MX" dirty="0" smtClean="0"/>
                  <a:t>Se desconoce por completo si es que existe una asociación, y por ende, la forma de la misma</a:t>
                </a:r>
              </a:p>
              <a:p>
                <a:r>
                  <a:rPr lang="es-MX" dirty="0" smtClean="0"/>
                  <a:t>Modelo</a:t>
                </a:r>
              </a:p>
              <a:p>
                <a:pPr lvl="1"/>
                <a:r>
                  <a:rPr lang="es-MX" dirty="0" smtClean="0"/>
                  <a:t>Distancia euclidiana para definir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a14:m>
                <a:endParaRPr lang="es-MX"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m:rPr>
                                  <m:brk m:alnAt="7"/>
                                </m:rPr>
                                <a:rPr lang="en-US" i="1">
                                  <a:latin typeface="Cambria Math" panose="02040503050406030204" pitchFamily="18" charset="0"/>
                                </a:rPr>
                                <m:t>𝑥</m:t>
                              </m:r>
                            </m:e>
                            <m:sub>
                              <m:r>
                                <m:rPr>
                                  <m:brk m:alnAt="7"/>
                                </m:rP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=20</m:t>
                      </m:r>
                    </m:oMath>
                  </m:oMathPara>
                </a14:m>
                <a:endParaRPr lang="es-MX" dirty="0" smtClean="0"/>
              </a:p>
              <a:p>
                <a:r>
                  <a:rPr lang="es-MX" dirty="0" smtClean="0"/>
                  <a:t>Resultados</a:t>
                </a:r>
              </a:p>
              <a:p>
                <a:pPr lvl="1"/>
                <a:r>
                  <a:rPr lang="es-MX" dirty="0" smtClean="0"/>
                  <a:t>RSE de 0.85</a:t>
                </a:r>
                <a:endParaRPr lang="es-MX"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2"/>
                <a:stretch>
                  <a:fillRect l="-1647" t="-3221" b="-1541"/>
                </a:stretch>
              </a:blipFill>
            </p:spPr>
            <p:txBody>
              <a:bodyPr/>
              <a:lstStyle/>
              <a:p>
                <a:r>
                  <a:rPr lang="es-MX">
                    <a:noFill/>
                  </a:rPr>
                  <a:t> </a:t>
                </a:r>
              </a:p>
            </p:txBody>
          </p:sp>
        </mc:Fallback>
      </mc:AlternateContent>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001400" y="1824563"/>
            <a:ext cx="4352400" cy="4352400"/>
          </a:xfrm>
        </p:spPr>
      </p:pic>
    </p:spTree>
    <p:extLst>
      <p:ext uri="{BB962C8B-B14F-4D97-AF65-F5344CB8AC3E}">
        <p14:creationId xmlns:p14="http://schemas.microsoft.com/office/powerpoint/2010/main" val="2610825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smtClean="0"/>
              <a:t>Importancia de magnitud de variables</a:t>
            </a:r>
            <a:endParaRPr lang="es-MX"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2481825"/>
            <a:ext cx="6082553" cy="3038935"/>
          </a:xfrm>
        </p:spPr>
      </p:pic>
      <mc:AlternateContent xmlns:mc="http://schemas.openxmlformats.org/markup-compatibility/2006" xmlns:a14="http://schemas.microsoft.com/office/drawing/2010/main">
        <mc:Choice Requires="a14">
          <p:sp>
            <p:nvSpPr>
              <p:cNvPr id="8" name="Rectangle 7"/>
              <p:cNvSpPr/>
              <p:nvPr/>
            </p:nvSpPr>
            <p:spPr>
              <a:xfrm>
                <a:off x="1115578" y="5520760"/>
                <a:ext cx="5527795"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e>
                            <m:sup>
                              <m:r>
                                <a:rPr lang="en-US" i="1">
                                  <a:latin typeface="Cambria Math" panose="02040503050406030204" pitchFamily="18" charset="0"/>
                                </a:rPr>
                                <m:t>2</m:t>
                              </m:r>
                            </m:sup>
                          </m:sSup>
                        </m:e>
                      </m:rad>
                    </m:oMath>
                  </m:oMathPara>
                </a14:m>
                <a:endParaRPr lang="es-MX" dirty="0"/>
              </a:p>
            </p:txBody>
          </p:sp>
        </mc:Choice>
        <mc:Fallback xmlns="">
          <p:sp>
            <p:nvSpPr>
              <p:cNvPr id="8" name="Rectangle 7"/>
              <p:cNvSpPr>
                <a:spLocks noRot="1" noChangeAspect="1" noMove="1" noResize="1" noEditPoints="1" noAdjustHandles="1" noChangeArrowheads="1" noChangeShapeType="1" noTextEdit="1"/>
              </p:cNvSpPr>
              <p:nvPr/>
            </p:nvSpPr>
            <p:spPr>
              <a:xfrm>
                <a:off x="1115578" y="5520760"/>
                <a:ext cx="5527795" cy="427746"/>
              </a:xfrm>
              <a:prstGeom prst="rect">
                <a:avLst/>
              </a:prstGeom>
              <a:blipFill rotWithShape="0">
                <a:blip r:embed="rId3"/>
                <a:stretch>
                  <a:fillRect/>
                </a:stretch>
              </a:blipFill>
            </p:spPr>
            <p:txBody>
              <a:bodyPr/>
              <a:lstStyle/>
              <a:p>
                <a:r>
                  <a:rPr lang="es-MX">
                    <a:noFill/>
                  </a:rPr>
                  <a:t> </a:t>
                </a:r>
              </a:p>
            </p:txBody>
          </p:sp>
        </mc:Fallback>
      </mc:AlternateContent>
      <p:pic>
        <p:nvPicPr>
          <p:cNvPr id="11"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7001400" y="1825093"/>
            <a:ext cx="4352400" cy="4352400"/>
          </a:xfrm>
        </p:spPr>
      </p:pic>
    </p:spTree>
    <p:extLst>
      <p:ext uri="{BB962C8B-B14F-4D97-AF65-F5344CB8AC3E}">
        <p14:creationId xmlns:p14="http://schemas.microsoft.com/office/powerpoint/2010/main" val="29350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Estandarización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825625"/>
                <a:ext cx="6163200" cy="4351338"/>
              </a:xfrm>
            </p:spPr>
            <p:txBody>
              <a:bodyPr>
                <a:normAutofit/>
              </a:bodyPr>
              <a:lstStyle/>
              <a:p>
                <a:r>
                  <a:rPr lang="en-US" dirty="0" err="1" smtClean="0"/>
                  <a:t>Estandarizar</a:t>
                </a:r>
                <a:r>
                  <a:rPr lang="en-US" dirty="0" smtClean="0"/>
                  <a:t> </a:t>
                </a:r>
                <a:r>
                  <a:rPr lang="en-US" dirty="0" err="1" smtClean="0"/>
                  <a:t>valores</a:t>
                </a:r>
                <a:r>
                  <a:rPr lang="en-US" dirty="0" smtClean="0"/>
                  <a:t> de 0 a 1 para que </a:t>
                </a:r>
                <a:r>
                  <a:rPr lang="en-US" dirty="0" err="1" smtClean="0"/>
                  <a:t>todos</a:t>
                </a:r>
                <a:r>
                  <a:rPr lang="en-US" dirty="0" smtClean="0"/>
                  <a:t> </a:t>
                </a:r>
                <a:r>
                  <a:rPr lang="en-US" dirty="0" err="1" smtClean="0"/>
                  <a:t>tengan</a:t>
                </a:r>
                <a:r>
                  <a:rPr lang="en-US" dirty="0" smtClean="0"/>
                  <a:t> </a:t>
                </a:r>
                <a:r>
                  <a:rPr lang="en-US" dirty="0" err="1" smtClean="0"/>
                  <a:t>misma</a:t>
                </a:r>
                <a:r>
                  <a:rPr lang="en-US" dirty="0" smtClean="0"/>
                  <a:t> </a:t>
                </a:r>
                <a:r>
                  <a:rPr lang="en-US" dirty="0" err="1" smtClean="0"/>
                  <a:t>importancia</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r>
                            <a:rPr lang="en-US" b="0" i="1" smtClean="0">
                              <a:latin typeface="Cambria Math" panose="02040503050406030204" pitchFamily="18" charset="0"/>
                            </a:rPr>
                            <m:t>′</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𝑥</m:t>
                              </m:r>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𝑥</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𝑥</m:t>
                              </m:r>
                            </m:e>
                          </m:func>
                        </m:den>
                      </m:f>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825625"/>
                <a:ext cx="6163200" cy="4351338"/>
              </a:xfrm>
              <a:blipFill rotWithShape="0">
                <a:blip r:embed="rId2"/>
                <a:stretch>
                  <a:fillRect l="-1780" t="-2241"/>
                </a:stretch>
              </a:blipFill>
            </p:spPr>
            <p:txBody>
              <a:bodyPr/>
              <a:lstStyle/>
              <a:p>
                <a:r>
                  <a:rPr lang="es-MX">
                    <a:noFill/>
                  </a:rPr>
                  <a:t> </a:t>
                </a:r>
              </a:p>
            </p:txBody>
          </p:sp>
        </mc:Fallback>
      </mc:AlternateContent>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001400" y="1825625"/>
            <a:ext cx="4352400" cy="4352400"/>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0034" y="3478490"/>
            <a:ext cx="5399532" cy="2699004"/>
          </a:xfrm>
          <a:prstGeom prst="rect">
            <a:avLst/>
          </a:prstGeom>
        </p:spPr>
      </p:pic>
    </p:spTree>
    <p:extLst>
      <p:ext uri="{BB962C8B-B14F-4D97-AF65-F5344CB8AC3E}">
        <p14:creationId xmlns:p14="http://schemas.microsoft.com/office/powerpoint/2010/main" val="16149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Regresión no lineal</a:t>
            </a:r>
            <a:endParaRPr lang="es-MX" dirty="0"/>
          </a:p>
        </p:txBody>
      </p:sp>
      <p:sp>
        <p:nvSpPr>
          <p:cNvPr id="3" name="Content Placeholder 2"/>
          <p:cNvSpPr>
            <a:spLocks noGrp="1"/>
          </p:cNvSpPr>
          <p:nvPr>
            <p:ph idx="1"/>
          </p:nvPr>
        </p:nvSpPr>
        <p:spPr/>
        <p:txBody>
          <a:bodyPr>
            <a:normAutofit fontScale="85000" lnSpcReduction="20000"/>
          </a:bodyPr>
          <a:lstStyle/>
          <a:p>
            <a:r>
              <a:rPr lang="es-MX" dirty="0" smtClean="0"/>
              <a:t>Nos hemos enfocado en modelos lineales</a:t>
            </a:r>
          </a:p>
          <a:p>
            <a:pPr lvl="1"/>
            <a:r>
              <a:rPr lang="es-MX" dirty="0" smtClean="0"/>
              <a:t>Simples de describir y de implementar, particularmente buenos para interpretación e inferencias</a:t>
            </a:r>
          </a:p>
          <a:p>
            <a:pPr lvl="1"/>
            <a:r>
              <a:rPr lang="es-MX" dirty="0" smtClean="0"/>
              <a:t>Pueden llegar a tener limitaciones cuando hay enfoque en predicción</a:t>
            </a:r>
          </a:p>
          <a:p>
            <a:pPr lvl="2"/>
            <a:r>
              <a:rPr lang="es-MX" dirty="0" smtClean="0"/>
              <a:t>La relación lineal entre entrada y salida es una aproximación, y en ocasiones no muy buena</a:t>
            </a:r>
          </a:p>
          <a:p>
            <a:r>
              <a:rPr lang="es-MX" dirty="0" smtClean="0"/>
              <a:t>Métodos a revisar</a:t>
            </a:r>
          </a:p>
          <a:p>
            <a:pPr lvl="1"/>
            <a:r>
              <a:rPr lang="es-MX" dirty="0" smtClean="0"/>
              <a:t>Regresión </a:t>
            </a:r>
            <a:r>
              <a:rPr lang="es-MX" dirty="0" err="1" smtClean="0"/>
              <a:t>polinomial</a:t>
            </a:r>
            <a:endParaRPr lang="es-MX" dirty="0" smtClean="0"/>
          </a:p>
          <a:p>
            <a:pPr lvl="2"/>
            <a:r>
              <a:rPr lang="es-MX" dirty="0" smtClean="0">
                <a:solidFill>
                  <a:schemeClr val="tx1"/>
                </a:solidFill>
              </a:rPr>
              <a:t>Método paramétrico</a:t>
            </a:r>
          </a:p>
          <a:p>
            <a:pPr lvl="2"/>
            <a:r>
              <a:rPr lang="es-MX" dirty="0" smtClean="0">
                <a:solidFill>
                  <a:schemeClr val="tx1"/>
                </a:solidFill>
              </a:rPr>
              <a:t>Incluiremos términos cuadráticos, cúbicos o incluso de mayor orden al modelo</a:t>
            </a:r>
          </a:p>
          <a:p>
            <a:pPr lvl="1"/>
            <a:r>
              <a:rPr lang="es-MX" dirty="0" smtClean="0"/>
              <a:t>Regresión segmentada</a:t>
            </a:r>
          </a:p>
          <a:p>
            <a:pPr lvl="2"/>
            <a:r>
              <a:rPr lang="es-MX" dirty="0" smtClean="0">
                <a:solidFill>
                  <a:schemeClr val="tx1"/>
                </a:solidFill>
              </a:rPr>
              <a:t>Método paramétrico</a:t>
            </a:r>
          </a:p>
          <a:p>
            <a:pPr lvl="2"/>
            <a:r>
              <a:rPr lang="es-MX" dirty="0" smtClean="0">
                <a:solidFill>
                  <a:schemeClr val="tx1"/>
                </a:solidFill>
              </a:rPr>
              <a:t>Dividiremos nuestro sistema en segmentos, cada uno con su propio modelo</a:t>
            </a:r>
          </a:p>
          <a:p>
            <a:pPr lvl="1"/>
            <a:r>
              <a:rPr lang="es-MX" dirty="0" smtClean="0"/>
              <a:t>KNN para regresión</a:t>
            </a:r>
          </a:p>
          <a:p>
            <a:pPr lvl="2"/>
            <a:r>
              <a:rPr lang="es-MX" dirty="0" smtClean="0">
                <a:solidFill>
                  <a:schemeClr val="bg1"/>
                </a:solidFill>
              </a:rPr>
              <a:t>Método no paramétrico</a:t>
            </a:r>
          </a:p>
          <a:p>
            <a:pPr lvl="2"/>
            <a:r>
              <a:rPr lang="es-MX" dirty="0" smtClean="0">
                <a:solidFill>
                  <a:schemeClr val="bg1"/>
                </a:solidFill>
              </a:rPr>
              <a:t>Predeciremos un valor basándonos en las observaciones más similares</a:t>
            </a:r>
            <a:endParaRPr lang="es-MX" dirty="0">
              <a:solidFill>
                <a:schemeClr val="bg1"/>
              </a:solidFill>
            </a:endParaRPr>
          </a:p>
        </p:txBody>
      </p:sp>
    </p:spTree>
    <p:extLst>
      <p:ext uri="{BB962C8B-B14F-4D97-AF65-F5344CB8AC3E}">
        <p14:creationId xmlns:p14="http://schemas.microsoft.com/office/powerpoint/2010/main" val="410510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2" end="12"/>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500" fill="hold"/>
                                        <p:tgtEl>
                                          <p:spTgt spid="3">
                                            <p:txEl>
                                              <p:pRg st="13" end="1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Objetivo</a:t>
            </a:r>
            <a:endParaRPr lang="es-MX" dirty="0"/>
          </a:p>
        </p:txBody>
      </p:sp>
      <p:sp>
        <p:nvSpPr>
          <p:cNvPr id="3" name="Content Placeholder 2"/>
          <p:cNvSpPr>
            <a:spLocks noGrp="1"/>
          </p:cNvSpPr>
          <p:nvPr>
            <p:ph idx="1"/>
          </p:nvPr>
        </p:nvSpPr>
        <p:spPr/>
        <p:txBody>
          <a:bodyPr anchor="ctr"/>
          <a:lstStyle/>
          <a:p>
            <a:pPr marL="0" indent="0" algn="ctr">
              <a:buNone/>
            </a:pPr>
            <a:r>
              <a:rPr lang="es-MX" dirty="0"/>
              <a:t>U</a:t>
            </a:r>
            <a:r>
              <a:rPr lang="es-MX" dirty="0" smtClean="0"/>
              <a:t>tilizar modelos no lineales para realizar predicciones más precisas</a:t>
            </a:r>
          </a:p>
        </p:txBody>
      </p:sp>
    </p:spTree>
    <p:extLst>
      <p:ext uri="{BB962C8B-B14F-4D97-AF65-F5344CB8AC3E}">
        <p14:creationId xmlns:p14="http://schemas.microsoft.com/office/powerpoint/2010/main" val="1332429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Regresión no lineal</a:t>
            </a:r>
            <a:endParaRPr lang="es-MX" dirty="0"/>
          </a:p>
        </p:txBody>
      </p:sp>
      <p:sp>
        <p:nvSpPr>
          <p:cNvPr id="3" name="Content Placeholder 2"/>
          <p:cNvSpPr>
            <a:spLocks noGrp="1"/>
          </p:cNvSpPr>
          <p:nvPr>
            <p:ph idx="1"/>
          </p:nvPr>
        </p:nvSpPr>
        <p:spPr/>
        <p:txBody>
          <a:bodyPr>
            <a:normAutofit fontScale="85000" lnSpcReduction="20000"/>
          </a:bodyPr>
          <a:lstStyle/>
          <a:p>
            <a:r>
              <a:rPr lang="es-MX" dirty="0" smtClean="0"/>
              <a:t>Nos hemos enfocado en modelos lineales</a:t>
            </a:r>
          </a:p>
          <a:p>
            <a:pPr lvl="1"/>
            <a:r>
              <a:rPr lang="es-MX" dirty="0" smtClean="0"/>
              <a:t>Simples de describir y de implementar, particularmente buenos para interpretación e inferencias</a:t>
            </a:r>
          </a:p>
          <a:p>
            <a:pPr lvl="1"/>
            <a:r>
              <a:rPr lang="es-MX" dirty="0" smtClean="0"/>
              <a:t>Pueden llegar a tener limitaciones cuando hay enfoque en predicción</a:t>
            </a:r>
          </a:p>
          <a:p>
            <a:pPr lvl="2"/>
            <a:r>
              <a:rPr lang="es-MX" dirty="0" smtClean="0"/>
              <a:t>La relación lineal entre entrada y salida es una aproximación, y en ocasiones no muy buena</a:t>
            </a:r>
          </a:p>
          <a:p>
            <a:r>
              <a:rPr lang="es-MX" dirty="0" smtClean="0"/>
              <a:t>Métodos a revisar</a:t>
            </a:r>
          </a:p>
          <a:p>
            <a:pPr lvl="1"/>
            <a:r>
              <a:rPr lang="es-MX" dirty="0" smtClean="0"/>
              <a:t>Regresión </a:t>
            </a:r>
            <a:r>
              <a:rPr lang="es-MX" dirty="0" err="1" smtClean="0"/>
              <a:t>polinomial</a:t>
            </a:r>
            <a:endParaRPr lang="es-MX" dirty="0" smtClean="0"/>
          </a:p>
          <a:p>
            <a:pPr lvl="2"/>
            <a:r>
              <a:rPr lang="es-MX" dirty="0" smtClean="0">
                <a:solidFill>
                  <a:schemeClr val="bg1"/>
                </a:solidFill>
              </a:rPr>
              <a:t>Método paramétrico</a:t>
            </a:r>
          </a:p>
          <a:p>
            <a:pPr lvl="2"/>
            <a:r>
              <a:rPr lang="es-MX" dirty="0" smtClean="0">
                <a:solidFill>
                  <a:schemeClr val="bg1"/>
                </a:solidFill>
              </a:rPr>
              <a:t>Incluiremos términos cuadráticos, cúbicos o incluso de mayor orden al modelo</a:t>
            </a:r>
          </a:p>
          <a:p>
            <a:pPr lvl="1"/>
            <a:r>
              <a:rPr lang="es-MX" dirty="0" smtClean="0"/>
              <a:t>Regresión segmentada</a:t>
            </a:r>
          </a:p>
          <a:p>
            <a:pPr lvl="2"/>
            <a:r>
              <a:rPr lang="es-MX" dirty="0" smtClean="0">
                <a:solidFill>
                  <a:schemeClr val="bg1"/>
                </a:solidFill>
              </a:rPr>
              <a:t>Método paramétrico</a:t>
            </a:r>
          </a:p>
          <a:p>
            <a:pPr lvl="2"/>
            <a:r>
              <a:rPr lang="es-MX" dirty="0" smtClean="0">
                <a:solidFill>
                  <a:schemeClr val="bg1"/>
                </a:solidFill>
              </a:rPr>
              <a:t>Dividiremos nuestro sistema en segmentos, cada uno con su propio modelo</a:t>
            </a:r>
          </a:p>
          <a:p>
            <a:pPr lvl="1"/>
            <a:r>
              <a:rPr lang="es-MX" dirty="0" smtClean="0"/>
              <a:t>KNN para regresión</a:t>
            </a:r>
          </a:p>
          <a:p>
            <a:pPr lvl="2"/>
            <a:r>
              <a:rPr lang="es-MX" dirty="0" smtClean="0">
                <a:solidFill>
                  <a:schemeClr val="bg1"/>
                </a:solidFill>
              </a:rPr>
              <a:t>Método no paramétrico</a:t>
            </a:r>
          </a:p>
          <a:p>
            <a:pPr lvl="2"/>
            <a:r>
              <a:rPr lang="es-MX" dirty="0" smtClean="0">
                <a:solidFill>
                  <a:schemeClr val="bg1"/>
                </a:solidFill>
              </a:rPr>
              <a:t>Predeciremos un valor basándonos en las observaciones más similares</a:t>
            </a:r>
            <a:endParaRPr lang="es-MX" dirty="0">
              <a:solidFill>
                <a:schemeClr val="bg1"/>
              </a:solidFill>
            </a:endParaRPr>
          </a:p>
        </p:txBody>
      </p:sp>
    </p:spTree>
    <p:extLst>
      <p:ext uri="{BB962C8B-B14F-4D97-AF65-F5344CB8AC3E}">
        <p14:creationId xmlns:p14="http://schemas.microsoft.com/office/powerpoint/2010/main" val="3166553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Regresión</a:t>
            </a:r>
            <a:r>
              <a:rPr lang="en-US" dirty="0" smtClean="0"/>
              <a:t> </a:t>
            </a:r>
            <a:r>
              <a:rPr lang="en-US" dirty="0" err="1" smtClean="0"/>
              <a:t>polinomial</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smtClean="0"/>
                  <a:t>Regresión lineal simple</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oMath>
                  </m:oMathPara>
                </a14:m>
                <a:endParaRPr lang="en-US" dirty="0" smtClean="0"/>
              </a:p>
              <a:p>
                <a:r>
                  <a:rPr lang="en-US" dirty="0" err="1" smtClean="0"/>
                  <a:t>Regresión</a:t>
                </a:r>
                <a:r>
                  <a:rPr lang="en-US" dirty="0" smtClean="0"/>
                  <a:t> lineal </a:t>
                </a:r>
                <a:r>
                  <a:rPr lang="en-US" dirty="0" err="1" smtClean="0"/>
                  <a:t>múltiple</a:t>
                </a: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oMath>
                  </m:oMathPara>
                </a14:m>
                <a:endParaRPr lang="en-US" dirty="0" smtClean="0"/>
              </a:p>
              <a:p>
                <a:r>
                  <a:rPr lang="en-US" dirty="0" err="1" smtClean="0"/>
                  <a:t>Regresión</a:t>
                </a:r>
                <a:r>
                  <a:rPr lang="en-US" dirty="0" smtClean="0"/>
                  <a:t> lineal con </a:t>
                </a:r>
                <a:r>
                  <a:rPr lang="en-US" dirty="0" err="1" smtClean="0"/>
                  <a:t>interacciones</a:t>
                </a: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3</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oMath>
                  </m:oMathPara>
                </a14:m>
                <a:endParaRPr lang="en-US" dirty="0"/>
              </a:p>
              <a:p>
                <a:r>
                  <a:rPr lang="en-US" dirty="0" err="1" smtClean="0"/>
                  <a:t>Regresión</a:t>
                </a:r>
                <a:r>
                  <a:rPr lang="en-US" dirty="0" smtClean="0"/>
                  <a:t> de </a:t>
                </a:r>
                <a:r>
                  <a:rPr lang="en-US" dirty="0" err="1" smtClean="0"/>
                  <a:t>segundo</a:t>
                </a:r>
                <a:r>
                  <a:rPr lang="en-US" dirty="0" smtClean="0"/>
                  <a:t> </a:t>
                </a:r>
                <a:r>
                  <a:rPr lang="en-US" dirty="0" err="1" smtClean="0"/>
                  <a:t>orden</a:t>
                </a:r>
                <a:endParaRPr lang="en-US"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3</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s-MX" dirty="0" smtClean="0"/>
              </a:p>
              <a:p>
                <a:pPr lvl="1"/>
                <a:endParaRPr lang="es-MX"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s-MX">
                    <a:noFill/>
                  </a:rPr>
                  <a:t> </a:t>
                </a:r>
              </a:p>
            </p:txBody>
          </p:sp>
        </mc:Fallback>
      </mc:AlternateContent>
    </p:spTree>
    <p:extLst>
      <p:ext uri="{BB962C8B-B14F-4D97-AF65-F5344CB8AC3E}">
        <p14:creationId xmlns:p14="http://schemas.microsoft.com/office/powerpoint/2010/main" val="24826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Regresión</a:t>
            </a:r>
            <a:r>
              <a:rPr lang="en-US" dirty="0" smtClean="0"/>
              <a:t> </a:t>
            </a:r>
            <a:r>
              <a:rPr lang="en-US" dirty="0" err="1" smtClean="0"/>
              <a:t>polinomial</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70000" lnSpcReduction="20000"/>
              </a:bodyPr>
              <a:lstStyle/>
              <a:p>
                <a:r>
                  <a:rPr lang="es-MX" dirty="0" smtClean="0"/>
                  <a:t>Caso: salario contra años de experiencia en la MLB</a:t>
                </a:r>
              </a:p>
              <a:p>
                <a:pPr lvl="1"/>
                <a:r>
                  <a:rPr lang="es-MX" dirty="0" smtClean="0"/>
                  <a:t>Subconjunto de datos curados por Leo H. </a:t>
                </a:r>
                <a:r>
                  <a:rPr lang="es-MX" dirty="0" err="1" smtClean="0"/>
                  <a:t>Kahane</a:t>
                </a:r>
                <a:r>
                  <a:rPr lang="es-MX" dirty="0" smtClean="0"/>
                  <a:t> del libro </a:t>
                </a:r>
                <a:r>
                  <a:rPr lang="es-MX" dirty="0" err="1" smtClean="0"/>
                  <a:t>Regression</a:t>
                </a:r>
                <a:r>
                  <a:rPr lang="es-MX" dirty="0" smtClean="0"/>
                  <a:t> </a:t>
                </a:r>
                <a:r>
                  <a:rPr lang="es-MX" dirty="0" err="1" smtClean="0"/>
                  <a:t>Basics</a:t>
                </a:r>
                <a:r>
                  <a:rPr lang="es-MX" dirty="0" smtClean="0"/>
                  <a:t>, a partir de base de datos generada por Sean </a:t>
                </a:r>
                <a:r>
                  <a:rPr lang="es-MX" dirty="0" err="1" smtClean="0"/>
                  <a:t>Lahman</a:t>
                </a:r>
                <a:r>
                  <a:rPr lang="es-MX" dirty="0" smtClean="0"/>
                  <a:t>, reportero estadounidense</a:t>
                </a:r>
              </a:p>
              <a:p>
                <a:r>
                  <a:rPr lang="es-MX" dirty="0" smtClean="0"/>
                  <a:t>Hipótesis inicial</a:t>
                </a:r>
              </a:p>
              <a:p>
                <a:pPr lvl="1"/>
                <a:r>
                  <a:rPr lang="es-MX" dirty="0" smtClean="0"/>
                  <a:t>Conforme la experiencia aumente, el salario también lo hará</a:t>
                </a:r>
              </a:p>
              <a:p>
                <a:r>
                  <a:rPr lang="es-MX" dirty="0" smtClean="0"/>
                  <a:t>Modelo</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oMath>
                  </m:oMathPara>
                </a14:m>
                <a:endParaRPr lang="es-MX" dirty="0" smtClean="0"/>
              </a:p>
              <a:p>
                <a:r>
                  <a:rPr lang="es-MX" dirty="0" smtClean="0"/>
                  <a:t>Resultados</a:t>
                </a:r>
              </a:p>
              <a:p>
                <a:pPr lvl="1"/>
                <a:r>
                  <a:rPr lang="es-MX" dirty="0" smtClean="0"/>
                  <a:t>Experiencia está asociada significativamente al salario (</a:t>
                </a:r>
                <a:r>
                  <a:rPr lang="es-MX" i="1" dirty="0" smtClean="0"/>
                  <a:t>p-</a:t>
                </a:r>
                <a:r>
                  <a:rPr lang="es-MX" i="1" dirty="0" err="1" smtClean="0"/>
                  <a:t>value</a:t>
                </a:r>
                <a:r>
                  <a:rPr lang="es-MX" i="1" dirty="0" smtClean="0"/>
                  <a:t> de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1</m:t>
                        </m:r>
                      </m:sub>
                    </m:sSub>
                  </m:oMath>
                </a14:m>
                <a:r>
                  <a:rPr lang="es-MX" dirty="0" smtClean="0"/>
                  <a:t> menor a 0.05)</a:t>
                </a:r>
              </a:p>
              <a:p>
                <a:pPr lvl="1"/>
                <a:r>
                  <a:rPr lang="es-MX" dirty="0" smtClean="0"/>
                  <a:t>RSE de 2.3 millones de dólares</a:t>
                </a:r>
              </a:p>
              <a:p>
                <a:pPr lvl="1"/>
                <a14:m>
                  <m:oMath xmlns:m="http://schemas.openxmlformats.org/officeDocument/2006/math">
                    <m:sSup>
                      <m:sSupPr>
                        <m:ctrlPr>
                          <a:rPr lang="en-US" b="0" i="1" dirty="0" smtClean="0">
                            <a:latin typeface="Cambria Math" panose="02040503050406030204" pitchFamily="18" charset="0"/>
                          </a:rPr>
                        </m:ctrlPr>
                      </m:sSupPr>
                      <m:e>
                        <m:r>
                          <a:rPr lang="es-MX"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s-MX" dirty="0" smtClean="0"/>
                  <a:t> ajustada de 0.31</a:t>
                </a:r>
              </a:p>
              <a:p>
                <a:pPr lvl="1"/>
                <a:endParaRPr lang="es-MX"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2"/>
                <a:stretch>
                  <a:fillRect l="-1059" t="-2521" r="-706"/>
                </a:stretch>
              </a:blipFill>
            </p:spPr>
            <p:txBody>
              <a:bodyPr/>
              <a:lstStyle/>
              <a:p>
                <a:r>
                  <a:rPr lang="es-MX">
                    <a:noFill/>
                  </a:rPr>
                  <a:t> </a:t>
                </a:r>
              </a:p>
            </p:txBody>
          </p:sp>
        </mc:Fallback>
      </mc:AlternateContent>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706260"/>
            <a:ext cx="5181600" cy="2590068"/>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336" y="2706260"/>
            <a:ext cx="5185464" cy="2592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77509967"/>
              </p:ext>
            </p:extLst>
          </p:nvPr>
        </p:nvGraphicFramePr>
        <p:xfrm>
          <a:off x="5907740" y="471646"/>
          <a:ext cx="5360895" cy="1112520"/>
        </p:xfrm>
        <a:graphic>
          <a:graphicData uri="http://schemas.openxmlformats.org/drawingml/2006/table">
            <a:tbl>
              <a:tblPr firstRow="1" bandRow="1">
                <a:tableStyleId>{5C22544A-7EE6-4342-B048-85BDC9FD1C3A}</a:tableStyleId>
              </a:tblPr>
              <a:tblGrid>
                <a:gridCol w="1072179"/>
                <a:gridCol w="1072179"/>
                <a:gridCol w="1072179"/>
                <a:gridCol w="1072179"/>
                <a:gridCol w="1072179"/>
              </a:tblGrid>
              <a:tr h="370840">
                <a:tc>
                  <a:txBody>
                    <a:bodyPr/>
                    <a:lstStyle/>
                    <a:p>
                      <a:endParaRPr lang="es-MX" sz="1400" dirty="0"/>
                    </a:p>
                  </a:txBody>
                  <a:tcPr/>
                </a:tc>
                <a:tc>
                  <a:txBody>
                    <a:bodyPr/>
                    <a:lstStyle/>
                    <a:p>
                      <a:r>
                        <a:rPr lang="es-MX" sz="1400" dirty="0" err="1" smtClean="0"/>
                        <a:t>Estimate</a:t>
                      </a:r>
                      <a:endParaRPr lang="es-MX" sz="1400" dirty="0"/>
                    </a:p>
                  </a:txBody>
                  <a:tcPr/>
                </a:tc>
                <a:tc>
                  <a:txBody>
                    <a:bodyPr/>
                    <a:lstStyle/>
                    <a:p>
                      <a:r>
                        <a:rPr lang="es-MX" sz="1400" dirty="0" err="1" smtClean="0"/>
                        <a:t>Std</a:t>
                      </a:r>
                      <a:r>
                        <a:rPr lang="es-MX" sz="1400" dirty="0" smtClean="0"/>
                        <a:t>. Error</a:t>
                      </a:r>
                      <a:endParaRPr lang="es-MX" sz="1400" dirty="0"/>
                    </a:p>
                  </a:txBody>
                  <a:tcPr/>
                </a:tc>
                <a:tc>
                  <a:txBody>
                    <a:bodyPr/>
                    <a:lstStyle/>
                    <a:p>
                      <a:r>
                        <a:rPr lang="es-MX" sz="1400" i="0" dirty="0" smtClean="0"/>
                        <a:t>t</a:t>
                      </a:r>
                      <a:r>
                        <a:rPr lang="es-MX" sz="1400" dirty="0" smtClean="0"/>
                        <a:t> </a:t>
                      </a:r>
                      <a:r>
                        <a:rPr lang="es-MX" sz="1400" dirty="0" err="1" smtClean="0"/>
                        <a:t>value</a:t>
                      </a:r>
                      <a:endParaRPr lang="es-MX" sz="1400" dirty="0"/>
                    </a:p>
                  </a:txBody>
                  <a:tcPr/>
                </a:tc>
                <a:tc>
                  <a:txBody>
                    <a:bodyPr/>
                    <a:lstStyle/>
                    <a:p>
                      <a:r>
                        <a:rPr lang="es-MX" sz="1400" dirty="0" smtClean="0"/>
                        <a:t>p-</a:t>
                      </a:r>
                      <a:r>
                        <a:rPr lang="es-MX" sz="1400" dirty="0" err="1" smtClean="0"/>
                        <a:t>value</a:t>
                      </a:r>
                      <a:endParaRPr lang="es-MX" sz="1400" dirty="0"/>
                    </a:p>
                  </a:txBody>
                  <a:tcPr/>
                </a:tc>
              </a:tr>
              <a:tr h="370840">
                <a:tc>
                  <a:txBody>
                    <a:bodyPr/>
                    <a:lstStyle/>
                    <a:p>
                      <a:r>
                        <a:rPr lang="es-MX" sz="1400" dirty="0" err="1" smtClean="0"/>
                        <a:t>Intercept</a:t>
                      </a:r>
                      <a:endParaRPr lang="es-MX" sz="1400" dirty="0"/>
                    </a:p>
                  </a:txBody>
                  <a:tcPr/>
                </a:tc>
                <a:tc>
                  <a:txBody>
                    <a:bodyPr/>
                    <a:lstStyle/>
                    <a:p>
                      <a:r>
                        <a:rPr lang="es-MX" sz="1400" dirty="0" smtClean="0"/>
                        <a:t>2.03</a:t>
                      </a:r>
                      <a:endParaRPr lang="es-MX" sz="1400" dirty="0"/>
                    </a:p>
                  </a:txBody>
                  <a:tcPr/>
                </a:tc>
                <a:tc>
                  <a:txBody>
                    <a:bodyPr/>
                    <a:lstStyle/>
                    <a:p>
                      <a:r>
                        <a:rPr lang="es-MX" sz="1400" dirty="0" smtClean="0"/>
                        <a:t>0.79</a:t>
                      </a:r>
                      <a:endParaRPr lang="es-MX" sz="1400" dirty="0"/>
                    </a:p>
                  </a:txBody>
                  <a:tcPr/>
                </a:tc>
                <a:tc>
                  <a:txBody>
                    <a:bodyPr/>
                    <a:lstStyle/>
                    <a:p>
                      <a:r>
                        <a:rPr lang="es-MX" sz="1400" dirty="0" smtClean="0"/>
                        <a:t>2.56</a:t>
                      </a:r>
                      <a:endParaRPr lang="es-MX" sz="1400" dirty="0"/>
                    </a:p>
                  </a:txBody>
                  <a:tcPr/>
                </a:tc>
                <a:tc>
                  <a:txBody>
                    <a:bodyPr/>
                    <a:lstStyle/>
                    <a:p>
                      <a:r>
                        <a:rPr lang="es-MX" sz="1400" dirty="0" smtClean="0"/>
                        <a:t>0.02</a:t>
                      </a:r>
                      <a:endParaRPr lang="es-MX" sz="1400" dirty="0"/>
                    </a:p>
                  </a:txBody>
                  <a:tcPr/>
                </a:tc>
              </a:tr>
              <a:tr h="370840">
                <a:tc>
                  <a:txBody>
                    <a:bodyPr/>
                    <a:lstStyle/>
                    <a:p>
                      <a:r>
                        <a:rPr lang="es-MX" sz="1400" dirty="0" smtClean="0"/>
                        <a:t>Experiencia</a:t>
                      </a:r>
                      <a:endParaRPr lang="es-MX" sz="1400" dirty="0"/>
                    </a:p>
                  </a:txBody>
                  <a:tcPr/>
                </a:tc>
                <a:tc>
                  <a:txBody>
                    <a:bodyPr/>
                    <a:lstStyle/>
                    <a:p>
                      <a:r>
                        <a:rPr lang="es-MX" sz="1400" dirty="0" smtClean="0"/>
                        <a:t>0.35</a:t>
                      </a:r>
                      <a:endParaRPr lang="es-MX" sz="1400" dirty="0"/>
                    </a:p>
                  </a:txBody>
                  <a:tcPr/>
                </a:tc>
                <a:tc>
                  <a:txBody>
                    <a:bodyPr/>
                    <a:lstStyle/>
                    <a:p>
                      <a:r>
                        <a:rPr lang="es-MX" sz="1400" dirty="0" smtClean="0"/>
                        <a:t>0.09</a:t>
                      </a:r>
                      <a:endParaRPr lang="es-MX" sz="1400" dirty="0"/>
                    </a:p>
                  </a:txBody>
                  <a:tcPr/>
                </a:tc>
                <a:tc>
                  <a:txBody>
                    <a:bodyPr/>
                    <a:lstStyle/>
                    <a:p>
                      <a:r>
                        <a:rPr lang="es-MX" sz="1400" dirty="0" smtClean="0"/>
                        <a:t>3.89</a:t>
                      </a:r>
                      <a:endParaRPr lang="es-MX" sz="1400" dirty="0"/>
                    </a:p>
                  </a:txBody>
                  <a:tcPr/>
                </a:tc>
                <a:tc>
                  <a:txBody>
                    <a:bodyPr/>
                    <a:lstStyle/>
                    <a:p>
                      <a:r>
                        <a:rPr lang="es-MX" sz="1400" dirty="0" smtClean="0"/>
                        <a:t>5.23e-4</a:t>
                      </a:r>
                      <a:endParaRPr lang="es-MX" sz="1400" dirty="0"/>
                    </a:p>
                  </a:txBody>
                  <a:tcPr/>
                </a:tc>
              </a:tr>
            </a:tbl>
          </a:graphicData>
        </a:graphic>
      </p:graphicFrame>
    </p:spTree>
    <p:extLst>
      <p:ext uri="{BB962C8B-B14F-4D97-AF65-F5344CB8AC3E}">
        <p14:creationId xmlns:p14="http://schemas.microsoft.com/office/powerpoint/2010/main" val="387641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Regresión</a:t>
            </a:r>
            <a:r>
              <a:rPr lang="en-US" dirty="0" smtClean="0"/>
              <a:t> </a:t>
            </a:r>
            <a:r>
              <a:rPr lang="en-US" dirty="0" err="1" smtClean="0"/>
              <a:t>polinomial</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fontScale="55000" lnSpcReduction="20000"/>
              </a:bodyPr>
              <a:lstStyle/>
              <a:p>
                <a:r>
                  <a:rPr lang="es-MX" dirty="0" smtClean="0"/>
                  <a:t>Hipótesis de expertos</a:t>
                </a:r>
              </a:p>
              <a:p>
                <a:pPr lvl="1"/>
                <a:r>
                  <a:rPr lang="es-MX" dirty="0" smtClean="0"/>
                  <a:t>Aunque sí se espera ese aumento, probablemente no sea lineal, pues el primer “brinco” (salir de la categoría de novato), genera el principal aumento, después no se esperan cambios tan dramáticos, incluso eventualmente se llega al punto en que la edad afecta y podrían verse disminuciones salariales</a:t>
                </a:r>
              </a:p>
              <a:p>
                <a:r>
                  <a:rPr lang="es-MX" dirty="0" smtClean="0"/>
                  <a:t>Modelo</a:t>
                </a:r>
              </a:p>
              <a:p>
                <a:pPr lvl="1"/>
                <a:r>
                  <a:rPr lang="es-MX" dirty="0" smtClean="0"/>
                  <a:t>Una ecuación cuadrática tiene este comportamiento, en un inicio crece rápidamente, después el crecimiento es más lento, hasta que eventualmente se experimenta un decremento</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2</m:t>
                          </m:r>
                        </m:sub>
                      </m:sSub>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1</m:t>
                          </m:r>
                        </m:sub>
                        <m:sup>
                          <m:r>
                            <a:rPr lang="en-US" i="1" dirty="0">
                              <a:latin typeface="Cambria Math" panose="02040503050406030204" pitchFamily="18" charset="0"/>
                            </a:rPr>
                            <m:t>2</m:t>
                          </m:r>
                        </m:sup>
                      </m:sSubSup>
                    </m:oMath>
                  </m:oMathPara>
                </a14:m>
                <a:endParaRPr lang="es-MX" dirty="0" smtClean="0"/>
              </a:p>
              <a:p>
                <a:r>
                  <a:rPr lang="es-MX" dirty="0" smtClean="0"/>
                  <a:t>Resultados</a:t>
                </a:r>
              </a:p>
              <a:p>
                <a:pPr lvl="1"/>
                <a:r>
                  <a:rPr lang="es-MX" dirty="0" smtClean="0"/>
                  <a:t>Tanto la experiencia como el valor cuadrado de la experiencia están asociados significativamente con el salario (</a:t>
                </a:r>
                <a:r>
                  <a:rPr lang="es-MX" i="1" dirty="0" smtClean="0"/>
                  <a:t>p-</a:t>
                </a:r>
                <a:r>
                  <a:rPr lang="es-MX" i="1" dirty="0" err="1" smtClean="0"/>
                  <a:t>values</a:t>
                </a:r>
                <a:r>
                  <a:rPr lang="es-MX" i="1" dirty="0" smtClean="0"/>
                  <a:t> </a:t>
                </a:r>
                <a:r>
                  <a:rPr lang="es-MX" dirty="0" smtClean="0"/>
                  <a:t>de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1</m:t>
                        </m:r>
                      </m:sub>
                    </m:sSub>
                  </m:oMath>
                </a14:m>
                <a:r>
                  <a:rPr lang="es-MX" dirty="0" smtClean="0"/>
                  <a:t> y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2</m:t>
                        </m:r>
                      </m:sub>
                    </m:sSub>
                  </m:oMath>
                </a14:m>
                <a:r>
                  <a:rPr lang="es-MX" dirty="0" smtClean="0"/>
                  <a:t> menores a 0.05)</a:t>
                </a:r>
              </a:p>
              <a:p>
                <a:pPr lvl="1"/>
                <a:r>
                  <a:rPr lang="es-MX" dirty="0" smtClean="0"/>
                  <a:t>RSE de 1.6 millones de dólares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s-MX" dirty="0" smtClean="0"/>
                  <a:t> ajustada de 0.67</a:t>
                </a:r>
              </a:p>
              <a:p>
                <a:pPr>
                  <a:buFont typeface="Calibri" panose="020F0502020204030204" pitchFamily="34" charset="0"/>
                  <a:buChar char="*"/>
                </a:pPr>
                <a:r>
                  <a:rPr lang="es-MX" dirty="0"/>
                  <a:t>Los coeficientes se estiman </a:t>
                </a:r>
                <a:r>
                  <a:rPr lang="es-MX" dirty="0" smtClean="0"/>
                  <a:t>igual</a:t>
                </a:r>
                <a:endParaRPr lang="es-MX" dirty="0"/>
              </a:p>
              <a:p>
                <a:pPr>
                  <a:buFont typeface="Calibri" panose="020F0502020204030204" pitchFamily="34" charset="0"/>
                  <a:buChar char="*"/>
                </a:pPr>
                <a:r>
                  <a:rPr lang="es-MX" dirty="0" smtClean="0"/>
                  <a:t>¿De qué orden? – Se pueden hacer pruebas y ver si aumentando el orden disminuye el RSE o aumenta la R cuadrada ajustada</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rotWithShape="0">
                <a:blip r:embed="rId2"/>
                <a:stretch>
                  <a:fillRect l="-588" t="-1541" r="-588"/>
                </a:stretch>
              </a:blipFill>
            </p:spPr>
            <p:txBody>
              <a:bodyPr/>
              <a:lstStyle/>
              <a:p>
                <a:r>
                  <a:rPr lang="es-MX">
                    <a:noFill/>
                  </a:rPr>
                  <a:t> </a:t>
                </a:r>
              </a:p>
            </p:txBody>
          </p:sp>
        </mc:Fallback>
      </mc:AlternateContent>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706260"/>
            <a:ext cx="5181600" cy="2590068"/>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200" y="2696214"/>
            <a:ext cx="5185464" cy="25920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724349362"/>
              </p:ext>
            </p:extLst>
          </p:nvPr>
        </p:nvGraphicFramePr>
        <p:xfrm>
          <a:off x="5907740" y="471766"/>
          <a:ext cx="5360400" cy="1112400"/>
        </p:xfrm>
        <a:graphic>
          <a:graphicData uri="http://schemas.openxmlformats.org/drawingml/2006/table">
            <a:tbl>
              <a:tblPr firstRow="1" bandRow="1">
                <a:tableStyleId>{5C22544A-7EE6-4342-B048-85BDC9FD1C3A}</a:tableStyleId>
              </a:tblPr>
              <a:tblGrid>
                <a:gridCol w="1072080"/>
                <a:gridCol w="1072080"/>
                <a:gridCol w="1072080"/>
                <a:gridCol w="1072080"/>
                <a:gridCol w="1072080"/>
              </a:tblGrid>
              <a:tr h="278100">
                <a:tc>
                  <a:txBody>
                    <a:bodyPr/>
                    <a:lstStyle/>
                    <a:p>
                      <a:endParaRPr lang="es-MX" sz="1200" dirty="0"/>
                    </a:p>
                  </a:txBody>
                  <a:tcPr/>
                </a:tc>
                <a:tc>
                  <a:txBody>
                    <a:bodyPr/>
                    <a:lstStyle/>
                    <a:p>
                      <a:r>
                        <a:rPr lang="es-MX" sz="1200" dirty="0" err="1" smtClean="0"/>
                        <a:t>Estimate</a:t>
                      </a:r>
                      <a:endParaRPr lang="es-MX" sz="1200" dirty="0"/>
                    </a:p>
                  </a:txBody>
                  <a:tcPr/>
                </a:tc>
                <a:tc>
                  <a:txBody>
                    <a:bodyPr/>
                    <a:lstStyle/>
                    <a:p>
                      <a:r>
                        <a:rPr lang="es-MX" sz="1200" dirty="0" err="1" smtClean="0"/>
                        <a:t>Std</a:t>
                      </a:r>
                      <a:r>
                        <a:rPr lang="es-MX" sz="1200" dirty="0" smtClean="0"/>
                        <a:t>. Error</a:t>
                      </a:r>
                      <a:endParaRPr lang="es-MX" sz="1200" dirty="0"/>
                    </a:p>
                  </a:txBody>
                  <a:tcPr/>
                </a:tc>
                <a:tc>
                  <a:txBody>
                    <a:bodyPr/>
                    <a:lstStyle/>
                    <a:p>
                      <a:r>
                        <a:rPr lang="es-MX" sz="1200" i="0" dirty="0" smtClean="0"/>
                        <a:t>t</a:t>
                      </a:r>
                      <a:r>
                        <a:rPr lang="es-MX" sz="1200" dirty="0" smtClean="0"/>
                        <a:t> </a:t>
                      </a:r>
                      <a:r>
                        <a:rPr lang="es-MX" sz="1200" dirty="0" err="1" smtClean="0"/>
                        <a:t>value</a:t>
                      </a:r>
                      <a:endParaRPr lang="es-MX" sz="1200" dirty="0"/>
                    </a:p>
                  </a:txBody>
                  <a:tcPr/>
                </a:tc>
                <a:tc>
                  <a:txBody>
                    <a:bodyPr/>
                    <a:lstStyle/>
                    <a:p>
                      <a:r>
                        <a:rPr lang="es-MX" sz="1200" dirty="0" smtClean="0"/>
                        <a:t>p-</a:t>
                      </a:r>
                      <a:r>
                        <a:rPr lang="es-MX" sz="1200" dirty="0" err="1" smtClean="0"/>
                        <a:t>value</a:t>
                      </a:r>
                      <a:endParaRPr lang="es-MX" sz="1200" dirty="0"/>
                    </a:p>
                  </a:txBody>
                  <a:tcPr/>
                </a:tc>
              </a:tr>
              <a:tr h="278100">
                <a:tc>
                  <a:txBody>
                    <a:bodyPr/>
                    <a:lstStyle/>
                    <a:p>
                      <a:r>
                        <a:rPr lang="es-MX" sz="1200" dirty="0" err="1" smtClean="0"/>
                        <a:t>Intercept</a:t>
                      </a:r>
                      <a:endParaRPr lang="es-MX" sz="1200" dirty="0"/>
                    </a:p>
                  </a:txBody>
                  <a:tcPr/>
                </a:tc>
                <a:tc>
                  <a:txBody>
                    <a:bodyPr/>
                    <a:lstStyle/>
                    <a:p>
                      <a:r>
                        <a:rPr lang="es-MX" sz="1200" dirty="0" smtClean="0"/>
                        <a:t>-1.45</a:t>
                      </a:r>
                      <a:endParaRPr lang="es-MX" sz="1200" dirty="0"/>
                    </a:p>
                  </a:txBody>
                  <a:tcPr/>
                </a:tc>
                <a:tc>
                  <a:txBody>
                    <a:bodyPr/>
                    <a:lstStyle/>
                    <a:p>
                      <a:r>
                        <a:rPr lang="es-MX" sz="1200" dirty="0" smtClean="0"/>
                        <a:t>0.82</a:t>
                      </a:r>
                      <a:endParaRPr lang="es-MX" sz="1200" dirty="0"/>
                    </a:p>
                  </a:txBody>
                  <a:tcPr/>
                </a:tc>
                <a:tc>
                  <a:txBody>
                    <a:bodyPr/>
                    <a:lstStyle/>
                    <a:p>
                      <a:r>
                        <a:rPr lang="es-MX" sz="1200" dirty="0" smtClean="0"/>
                        <a:t>-1.76</a:t>
                      </a:r>
                      <a:endParaRPr lang="es-MX" sz="1200" dirty="0"/>
                    </a:p>
                  </a:txBody>
                  <a:tcPr/>
                </a:tc>
                <a:tc>
                  <a:txBody>
                    <a:bodyPr/>
                    <a:lstStyle/>
                    <a:p>
                      <a:r>
                        <a:rPr lang="es-MX" sz="1200" dirty="0" smtClean="0"/>
                        <a:t>0.09</a:t>
                      </a:r>
                      <a:endParaRPr lang="es-MX" sz="1200" dirty="0"/>
                    </a:p>
                  </a:txBody>
                  <a:tcPr/>
                </a:tc>
              </a:tr>
              <a:tr h="278100">
                <a:tc>
                  <a:txBody>
                    <a:bodyPr/>
                    <a:lstStyle/>
                    <a:p>
                      <a:r>
                        <a:rPr lang="es-MX" sz="1200" dirty="0" smtClean="0"/>
                        <a:t>Experiencia</a:t>
                      </a:r>
                      <a:endParaRPr lang="es-MX" sz="1200" dirty="0"/>
                    </a:p>
                  </a:txBody>
                  <a:tcPr/>
                </a:tc>
                <a:tc>
                  <a:txBody>
                    <a:bodyPr/>
                    <a:lstStyle/>
                    <a:p>
                      <a:r>
                        <a:rPr lang="es-MX" sz="1200" dirty="0" smtClean="0"/>
                        <a:t>1.44</a:t>
                      </a:r>
                      <a:endParaRPr lang="es-MX" sz="1200" dirty="0"/>
                    </a:p>
                  </a:txBody>
                  <a:tcPr/>
                </a:tc>
                <a:tc>
                  <a:txBody>
                    <a:bodyPr/>
                    <a:lstStyle/>
                    <a:p>
                      <a:r>
                        <a:rPr lang="es-MX" sz="1200" dirty="0" smtClean="0"/>
                        <a:t>0.20</a:t>
                      </a:r>
                      <a:endParaRPr lang="es-MX" sz="1200" dirty="0"/>
                    </a:p>
                  </a:txBody>
                  <a:tcPr/>
                </a:tc>
                <a:tc>
                  <a:txBody>
                    <a:bodyPr/>
                    <a:lstStyle/>
                    <a:p>
                      <a:r>
                        <a:rPr lang="es-MX" sz="1200" dirty="0" smtClean="0"/>
                        <a:t>7.18</a:t>
                      </a:r>
                      <a:endParaRPr lang="es-MX" sz="1200" dirty="0"/>
                    </a:p>
                  </a:txBody>
                  <a:tcPr/>
                </a:tc>
                <a:tc>
                  <a:txBody>
                    <a:bodyPr/>
                    <a:lstStyle/>
                    <a:p>
                      <a:r>
                        <a:rPr lang="es-MX" sz="1200" dirty="0" smtClean="0"/>
                        <a:t>6.65e-8</a:t>
                      </a:r>
                      <a:endParaRPr lang="es-MX" sz="1200" dirty="0"/>
                    </a:p>
                  </a:txBody>
                  <a:tcPr/>
                </a:tc>
              </a:tr>
              <a:tr h="278100">
                <a:tc>
                  <a:txBody>
                    <a:bodyPr/>
                    <a:lstStyle/>
                    <a:p>
                      <a:r>
                        <a:rPr lang="es-MX" sz="1200" dirty="0" smtClean="0"/>
                        <a:t>Experiencia</a:t>
                      </a:r>
                      <a:r>
                        <a:rPr lang="es-MX" sz="1200" baseline="30000" dirty="0" smtClean="0"/>
                        <a:t>2</a:t>
                      </a:r>
                      <a:endParaRPr lang="es-MX" sz="1200" baseline="30000" dirty="0"/>
                    </a:p>
                  </a:txBody>
                  <a:tcPr/>
                </a:tc>
                <a:tc>
                  <a:txBody>
                    <a:bodyPr/>
                    <a:lstStyle/>
                    <a:p>
                      <a:r>
                        <a:rPr lang="es-MX" sz="1200" dirty="0" smtClean="0"/>
                        <a:t>-0.06</a:t>
                      </a:r>
                      <a:endParaRPr lang="es-MX" sz="1200" dirty="0"/>
                    </a:p>
                  </a:txBody>
                  <a:tcPr/>
                </a:tc>
                <a:tc>
                  <a:txBody>
                    <a:bodyPr/>
                    <a:lstStyle/>
                    <a:p>
                      <a:r>
                        <a:rPr lang="es-MX" sz="1200" dirty="0" smtClean="0"/>
                        <a:t>0.01</a:t>
                      </a:r>
                      <a:endParaRPr lang="es-MX" sz="1200" dirty="0"/>
                    </a:p>
                  </a:txBody>
                  <a:tcPr/>
                </a:tc>
                <a:tc>
                  <a:txBody>
                    <a:bodyPr/>
                    <a:lstStyle/>
                    <a:p>
                      <a:r>
                        <a:rPr lang="es-MX" sz="1200" dirty="0" smtClean="0"/>
                        <a:t>-5.72</a:t>
                      </a:r>
                      <a:endParaRPr lang="es-MX" sz="1200" dirty="0"/>
                    </a:p>
                  </a:txBody>
                  <a:tcPr/>
                </a:tc>
                <a:tc>
                  <a:txBody>
                    <a:bodyPr/>
                    <a:lstStyle/>
                    <a:p>
                      <a:r>
                        <a:rPr lang="es-MX" sz="1200" dirty="0" smtClean="0"/>
                        <a:t>3.41e-6</a:t>
                      </a:r>
                      <a:endParaRPr lang="es-MX" sz="1200" dirty="0"/>
                    </a:p>
                  </a:txBody>
                  <a:tcPr/>
                </a:tc>
              </a:tr>
            </a:tbl>
          </a:graphicData>
        </a:graphic>
      </p:graphicFrame>
    </p:spTree>
    <p:extLst>
      <p:ext uri="{BB962C8B-B14F-4D97-AF65-F5344CB8AC3E}">
        <p14:creationId xmlns:p14="http://schemas.microsoft.com/office/powerpoint/2010/main" val="376420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Regresión no lineal</a:t>
            </a:r>
            <a:endParaRPr lang="es-MX" dirty="0"/>
          </a:p>
        </p:txBody>
      </p:sp>
      <p:sp>
        <p:nvSpPr>
          <p:cNvPr id="3" name="Content Placeholder 2"/>
          <p:cNvSpPr>
            <a:spLocks noGrp="1"/>
          </p:cNvSpPr>
          <p:nvPr>
            <p:ph idx="1"/>
          </p:nvPr>
        </p:nvSpPr>
        <p:spPr/>
        <p:txBody>
          <a:bodyPr>
            <a:normAutofit fontScale="85000" lnSpcReduction="20000"/>
          </a:bodyPr>
          <a:lstStyle/>
          <a:p>
            <a:r>
              <a:rPr lang="es-MX" dirty="0" smtClean="0"/>
              <a:t>Nos hemos enfocado en modelos lineales</a:t>
            </a:r>
          </a:p>
          <a:p>
            <a:pPr lvl="1"/>
            <a:r>
              <a:rPr lang="es-MX" dirty="0" smtClean="0"/>
              <a:t>Simples de describir y de implementar, particularmente buenos para interpretación e inferencias</a:t>
            </a:r>
          </a:p>
          <a:p>
            <a:pPr lvl="1"/>
            <a:r>
              <a:rPr lang="es-MX" dirty="0" smtClean="0"/>
              <a:t>Pueden llegar a tener limitaciones cuando hay enfoque en predicción</a:t>
            </a:r>
          </a:p>
          <a:p>
            <a:pPr lvl="2"/>
            <a:r>
              <a:rPr lang="es-MX" dirty="0" smtClean="0"/>
              <a:t>La relación lineal entre entrada y salida es una aproximación, y en ocasiones no muy buena</a:t>
            </a:r>
          </a:p>
          <a:p>
            <a:r>
              <a:rPr lang="es-MX" dirty="0" smtClean="0"/>
              <a:t>Métodos a revisar</a:t>
            </a:r>
          </a:p>
          <a:p>
            <a:pPr lvl="1"/>
            <a:r>
              <a:rPr lang="es-MX" dirty="0" smtClean="0"/>
              <a:t>Regresión </a:t>
            </a:r>
            <a:r>
              <a:rPr lang="es-MX" dirty="0" err="1" smtClean="0"/>
              <a:t>polinomial</a:t>
            </a:r>
            <a:endParaRPr lang="es-MX" dirty="0" smtClean="0"/>
          </a:p>
          <a:p>
            <a:pPr lvl="2"/>
            <a:r>
              <a:rPr lang="es-MX" dirty="0" smtClean="0">
                <a:solidFill>
                  <a:schemeClr val="bg1"/>
                </a:solidFill>
              </a:rPr>
              <a:t>Método paramétrico</a:t>
            </a:r>
          </a:p>
          <a:p>
            <a:pPr lvl="2"/>
            <a:r>
              <a:rPr lang="es-MX" dirty="0" smtClean="0">
                <a:solidFill>
                  <a:schemeClr val="bg1"/>
                </a:solidFill>
              </a:rPr>
              <a:t>Incluiremos términos cuadráticos, cúbicos o incluso de mayor orden al modelo</a:t>
            </a:r>
          </a:p>
          <a:p>
            <a:pPr lvl="1"/>
            <a:r>
              <a:rPr lang="es-MX" dirty="0" smtClean="0"/>
              <a:t>Regresión segmentada</a:t>
            </a:r>
          </a:p>
          <a:p>
            <a:pPr lvl="2"/>
            <a:r>
              <a:rPr lang="es-MX" dirty="0" smtClean="0">
                <a:solidFill>
                  <a:schemeClr val="bg1"/>
                </a:solidFill>
              </a:rPr>
              <a:t>Método paramétrico</a:t>
            </a:r>
          </a:p>
          <a:p>
            <a:pPr lvl="2"/>
            <a:r>
              <a:rPr lang="es-MX" dirty="0" smtClean="0">
                <a:solidFill>
                  <a:schemeClr val="bg1"/>
                </a:solidFill>
              </a:rPr>
              <a:t>Dividiremos nuestro sistema en segmentos, cada uno con su propio modelo</a:t>
            </a:r>
          </a:p>
          <a:p>
            <a:pPr lvl="1"/>
            <a:r>
              <a:rPr lang="es-MX" dirty="0" smtClean="0"/>
              <a:t>KNN para regresión</a:t>
            </a:r>
          </a:p>
          <a:p>
            <a:pPr lvl="2"/>
            <a:r>
              <a:rPr lang="es-MX" dirty="0" smtClean="0">
                <a:solidFill>
                  <a:schemeClr val="bg1"/>
                </a:solidFill>
              </a:rPr>
              <a:t>Método no paramétrico</a:t>
            </a:r>
          </a:p>
          <a:p>
            <a:pPr lvl="2"/>
            <a:r>
              <a:rPr lang="es-MX" dirty="0" smtClean="0">
                <a:solidFill>
                  <a:schemeClr val="bg1"/>
                </a:solidFill>
              </a:rPr>
              <a:t>Predeciremos un valor basándonos en las observaciones más similares</a:t>
            </a:r>
            <a:endParaRPr lang="es-MX" dirty="0">
              <a:solidFill>
                <a:schemeClr val="bg1"/>
              </a:solidFill>
            </a:endParaRPr>
          </a:p>
        </p:txBody>
      </p:sp>
    </p:spTree>
    <p:extLst>
      <p:ext uri="{BB962C8B-B14F-4D97-AF65-F5344CB8AC3E}">
        <p14:creationId xmlns:p14="http://schemas.microsoft.com/office/powerpoint/2010/main" val="42086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6" end="6"/>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500" fill="hold"/>
                                        <p:tgtEl>
                                          <p:spTgt spid="3">
                                            <p:txEl>
                                              <p:pRg st="7" end="7"/>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080" y="1824563"/>
            <a:ext cx="8707258" cy="4352400"/>
          </a:xfrm>
          <a:prstGeom prst="rect">
            <a:avLst/>
          </a:prstGeom>
        </p:spPr>
      </p:pic>
      <p:sp>
        <p:nvSpPr>
          <p:cNvPr id="2" name="Title 1"/>
          <p:cNvSpPr>
            <a:spLocks noGrp="1"/>
          </p:cNvSpPr>
          <p:nvPr>
            <p:ph type="title"/>
          </p:nvPr>
        </p:nvSpPr>
        <p:spPr/>
        <p:txBody>
          <a:bodyPr/>
          <a:lstStyle/>
          <a:p>
            <a:r>
              <a:rPr lang="es-MX" dirty="0" smtClean="0"/>
              <a:t>Regresión </a:t>
            </a:r>
            <a:r>
              <a:rPr lang="es-MX" dirty="0" err="1" smtClean="0"/>
              <a:t>polinomial</a:t>
            </a:r>
            <a:r>
              <a:rPr lang="es-MX" dirty="0" smtClean="0"/>
              <a:t> de orden elevado</a:t>
            </a:r>
            <a:endParaRPr lang="es-MX" dirty="0"/>
          </a:p>
        </p:txBody>
      </p:sp>
    </p:spTree>
    <p:extLst>
      <p:ext uri="{BB962C8B-B14F-4D97-AF65-F5344CB8AC3E}">
        <p14:creationId xmlns:p14="http://schemas.microsoft.com/office/powerpoint/2010/main" val="933448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Theme" id="{ADABEED6-09C9-4AE2-9F08-7AEC7F0860E3}" vid="{A1F4DC20-9B25-46BF-AF94-F6D2612710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3685</TotalTime>
  <Words>1124</Words>
  <Application>Microsoft Office PowerPoint</Application>
  <PresentationFormat>Widescreen</PresentationFormat>
  <Paragraphs>264</Paragraphs>
  <Slides>25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Calibri Light</vt:lpstr>
      <vt:lpstr>Cambria Math</vt:lpstr>
      <vt:lpstr>Default Theme</vt:lpstr>
      <vt:lpstr>Office Theme</vt:lpstr>
      <vt:lpstr>Regresión no lineal</vt:lpstr>
      <vt:lpstr>¿Qué forma tienen los puntos?</vt:lpstr>
      <vt:lpstr>Objetivo</vt:lpstr>
      <vt:lpstr>Regresión no lineal</vt:lpstr>
      <vt:lpstr>Regresión polinomial</vt:lpstr>
      <vt:lpstr>Regresión polinomial</vt:lpstr>
      <vt:lpstr>Regresión polinomial</vt:lpstr>
      <vt:lpstr>Regresión no lineal</vt:lpstr>
      <vt:lpstr>Regresión polinomial de orden elevado</vt:lpstr>
      <vt:lpstr>Regresión polinomial de orden elevado</vt:lpstr>
      <vt:lpstr>¿Otras ideas?</vt:lpstr>
      <vt:lpstr>Regresión segmentada</vt:lpstr>
      <vt:lpstr>Continuidad</vt:lpstr>
      <vt:lpstr>Regresión spline</vt:lpstr>
      <vt:lpstr>Regresión spline</vt:lpstr>
      <vt:lpstr>Regresión spline</vt:lpstr>
      <vt:lpstr>Regresión spline</vt:lpstr>
      <vt:lpstr>Regresión spline</vt:lpstr>
      <vt:lpstr>Regresión no lineal</vt:lpstr>
      <vt:lpstr>KNN</vt:lpstr>
      <vt:lpstr>KNN</vt:lpstr>
      <vt:lpstr>KNN</vt:lpstr>
      <vt:lpstr>Importancia de magnitud de variables</vt:lpstr>
      <vt:lpstr>Estandarización</vt:lpstr>
      <vt:lpstr>Regresión no lineal</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Martínez Torteya</dc:creator>
  <cp:lastModifiedBy>Antonio Martínez Torteya</cp:lastModifiedBy>
  <cp:revision>51</cp:revision>
  <dcterms:created xsi:type="dcterms:W3CDTF">2023-08-25T15:50:44Z</dcterms:created>
  <dcterms:modified xsi:type="dcterms:W3CDTF">2023-08-28T05:19:20Z</dcterms:modified>
</cp:coreProperties>
</file>